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40" autoAdjust="0"/>
  </p:normalViewPr>
  <p:slideViewPr>
    <p:cSldViewPr>
      <p:cViewPr>
        <p:scale>
          <a:sx n="141" d="100"/>
          <a:sy n="141" d="100"/>
        </p:scale>
        <p:origin x="74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10/14/2018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937D59-5EDB-4C39-B697-625748F703B6}"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937D59-5EDB-4C39-B697-625748F703B6}"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37D59-5EDB-4C39-B697-625748F703B6}" type="datetimeFigureOut">
              <a:rPr lang="en-US" smtClean="0"/>
              <a:t>10/14/2018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937D59-5EDB-4C39-B697-625748F703B6}" type="datetimeFigureOut">
              <a:rPr lang="en-US" smtClean="0"/>
              <a:t>10/14/2018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10/14/2018</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astro-pi.org/missions/zero/" TargetMode="External"/><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hyperlink" Target="mailto:chertseyradioclub@Hotmail.com" TargetMode="External"/><Relationship Id="rId5" Type="http://schemas.openxmlformats.org/officeDocument/2006/relationships/image" Target="../media/image40.png"/><Relationship Id="rId10" Type="http://schemas.openxmlformats.org/officeDocument/2006/relationships/hyperlink" Target="https://chertseyradioclub.blogspot.com/" TargetMode="External"/><Relationship Id="rId4" Type="http://schemas.openxmlformats.org/officeDocument/2006/relationships/image" Target="../media/image39.png"/><Relationship Id="rId9" Type="http://schemas.openxmlformats.org/officeDocument/2006/relationships/hyperlink" Target="https://trinket.io/sense-ha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010" y="4376918"/>
            <a:ext cx="4860030" cy="461665"/>
          </a:xfrm>
          <a:prstGeom prst="rect">
            <a:avLst/>
          </a:prstGeom>
          <a:noFill/>
        </p:spPr>
        <p:txBody>
          <a:bodyPr wrap="square">
            <a:spAutoFit/>
          </a:bodyPr>
          <a:lstStyle/>
          <a:p>
            <a:pPr fontAlgn="auto">
              <a:spcBef>
                <a:spcPts val="0"/>
              </a:spcBef>
              <a:spcAft>
                <a:spcPts val="0"/>
              </a:spcAft>
              <a:defRPr/>
            </a:pPr>
            <a:r>
              <a:rPr lang="en-US" altLang="ko-KR" sz="1200" b="1" dirty="0">
                <a:solidFill>
                  <a:schemeClr val="tx1">
                    <a:lumMod val="75000"/>
                    <a:lumOff val="25000"/>
                  </a:schemeClr>
                </a:solidFill>
                <a:latin typeface="Arial" pitchFamily="34" charset="0"/>
                <a:cs typeface="Arial" pitchFamily="34" charset="0"/>
              </a:rPr>
              <a:t>Your chance to run an experiment using the Raspberry Pi </a:t>
            </a:r>
            <a:endParaRPr kumimoji="0" lang="en-US" altLang="ko-KR" sz="1200" b="1" dirty="0">
              <a:solidFill>
                <a:schemeClr val="tx1">
                  <a:lumMod val="75000"/>
                  <a:lumOff val="25000"/>
                </a:schemeClr>
              </a:solidFill>
              <a:latin typeface="Arial" pitchFamily="34" charset="0"/>
              <a:cs typeface="Arial" pitchFamily="34" charset="0"/>
            </a:endParaRPr>
          </a:p>
          <a:p>
            <a:pPr fontAlgn="auto">
              <a:spcBef>
                <a:spcPts val="0"/>
              </a:spcBef>
              <a:spcAft>
                <a:spcPts val="0"/>
              </a:spcAft>
              <a:defRPr/>
            </a:pPr>
            <a:r>
              <a:rPr lang="en-US" altLang="ko-KR" sz="1200" b="1" dirty="0">
                <a:solidFill>
                  <a:schemeClr val="tx1">
                    <a:lumMod val="75000"/>
                    <a:lumOff val="25000"/>
                  </a:schemeClr>
                </a:solidFill>
                <a:latin typeface="Arial" pitchFamily="34" charset="0"/>
                <a:cs typeface="Arial" pitchFamily="34" charset="0"/>
              </a:rPr>
              <a:t>On board the International Space Station</a:t>
            </a:r>
            <a:endParaRPr kumimoji="0" lang="en-US" altLang="ko-KR" sz="1200" b="1" dirty="0">
              <a:solidFill>
                <a:schemeClr val="tx1">
                  <a:lumMod val="75000"/>
                  <a:lumOff val="25000"/>
                </a:schemeClr>
              </a:solidFill>
              <a:latin typeface="Arial" pitchFamily="34" charset="0"/>
              <a:cs typeface="Arial" pitchFamily="34" charset="0"/>
            </a:endParaRPr>
          </a:p>
        </p:txBody>
      </p:sp>
      <p:sp>
        <p:nvSpPr>
          <p:cNvPr id="5" name="TextBox 1"/>
          <p:cNvSpPr txBox="1">
            <a:spLocks noChangeArrowheads="1"/>
          </p:cNvSpPr>
          <p:nvPr/>
        </p:nvSpPr>
        <p:spPr bwMode="auto">
          <a:xfrm>
            <a:off x="0" y="2933642"/>
            <a:ext cx="4860032" cy="1077218"/>
          </a:xfrm>
          <a:prstGeom prst="rect">
            <a:avLst/>
          </a:prstGeom>
          <a:noFill/>
          <a:ln w="9525">
            <a:noFill/>
            <a:miter lim="800000"/>
            <a:headEnd/>
            <a:tailEnd/>
          </a:ln>
        </p:spPr>
        <p:txBody>
          <a:bodyPr wrap="square">
            <a:spAutoFit/>
          </a:bodyPr>
          <a:lstStyle/>
          <a:p>
            <a:r>
              <a:rPr lang="en-US" altLang="ko-KR" sz="3200" b="1" dirty="0">
                <a:solidFill>
                  <a:schemeClr val="accent2"/>
                </a:solidFill>
                <a:latin typeface="Arial" pitchFamily="34" charset="0"/>
                <a:ea typeface="맑은 고딕" pitchFamily="50" charset="-127"/>
                <a:cs typeface="Arial" pitchFamily="34" charset="0"/>
              </a:rPr>
              <a:t>Mission Zero</a:t>
            </a:r>
          </a:p>
          <a:p>
            <a:endParaRPr lang="en-US" altLang="ko-KR" sz="3200" b="1" dirty="0">
              <a:solidFill>
                <a:schemeClr val="tx1">
                  <a:lumMod val="75000"/>
                  <a:lumOff val="25000"/>
                </a:schemeClr>
              </a:solidFill>
              <a:latin typeface="Arial" pitchFamily="34" charset="0"/>
              <a:ea typeface="맑은 고딕" pitchFamily="50" charset="-127"/>
              <a:cs typeface="Arial" pitchFamily="34" charset="0"/>
            </a:endParaRPr>
          </a:p>
        </p:txBody>
      </p:sp>
      <p:sp>
        <p:nvSpPr>
          <p:cNvPr id="7" name="TextBox 6">
            <a:hlinkClick r:id="rId2"/>
          </p:cNvPr>
          <p:cNvSpPr txBox="1"/>
          <p:nvPr/>
        </p:nvSpPr>
        <p:spPr>
          <a:xfrm>
            <a:off x="353770" y="4844068"/>
            <a:ext cx="8430190" cy="215444"/>
          </a:xfrm>
          <a:prstGeom prst="rect">
            <a:avLst/>
          </a:prstGeom>
          <a:noFill/>
        </p:spPr>
        <p:txBody>
          <a:bodyPr wrap="square" rtlCol="0">
            <a:spAutoFit/>
          </a:bodyPr>
          <a:lstStyle/>
          <a:p>
            <a:r>
              <a:rPr lang="en-US" altLang="ko-KR" sz="800" dirty="0">
                <a:solidFill>
                  <a:schemeClr val="tx1">
                    <a:lumMod val="75000"/>
                    <a:lumOff val="25000"/>
                  </a:schemeClr>
                </a:solidFill>
                <a:latin typeface="Arial" pitchFamily="34" charset="0"/>
                <a:cs typeface="Arial" pitchFamily="34" charset="0"/>
              </a:rPr>
              <a:t>James Preece (M0JFP) Chertsey Radio Club</a:t>
            </a:r>
            <a:endParaRPr lang="ko-KR" altLang="en-US" sz="800" dirty="0">
              <a:solidFill>
                <a:schemeClr val="tx1">
                  <a:lumMod val="75000"/>
                  <a:lumOff val="25000"/>
                </a:schemeClr>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7A0C927F-9FDB-4719-899B-385990E43209}"/>
              </a:ext>
            </a:extLst>
          </p:cNvPr>
          <p:cNvPicPr>
            <a:picLocks noChangeAspect="1"/>
          </p:cNvPicPr>
          <p:nvPr/>
        </p:nvPicPr>
        <p:blipFill>
          <a:blip r:embed="rId3"/>
          <a:stretch>
            <a:fillRect/>
          </a:stretch>
        </p:blipFill>
        <p:spPr>
          <a:xfrm>
            <a:off x="5628971" y="4374561"/>
            <a:ext cx="768939" cy="768939"/>
          </a:xfrm>
          <a:prstGeom prst="rect">
            <a:avLst/>
          </a:prstGeom>
        </p:spPr>
      </p:pic>
      <p:pic>
        <p:nvPicPr>
          <p:cNvPr id="3" name="Picture 2">
            <a:extLst>
              <a:ext uri="{FF2B5EF4-FFF2-40B4-BE49-F238E27FC236}">
                <a16:creationId xmlns:a16="http://schemas.microsoft.com/office/drawing/2014/main" id="{43FA7703-D5BB-414D-834E-0E2E77CE4A7D}"/>
              </a:ext>
            </a:extLst>
          </p:cNvPr>
          <p:cNvPicPr>
            <a:picLocks noChangeAspect="1"/>
          </p:cNvPicPr>
          <p:nvPr/>
        </p:nvPicPr>
        <p:blipFill>
          <a:blip r:embed="rId4"/>
          <a:stretch>
            <a:fillRect/>
          </a:stretch>
        </p:blipFill>
        <p:spPr>
          <a:xfrm>
            <a:off x="4860032" y="4354755"/>
            <a:ext cx="768939" cy="768939"/>
          </a:xfrm>
          <a:prstGeom prst="rect">
            <a:avLst/>
          </a:prstGeom>
        </p:spPr>
      </p:pic>
      <p:pic>
        <p:nvPicPr>
          <p:cNvPr id="6" name="Picture 5">
            <a:extLst>
              <a:ext uri="{FF2B5EF4-FFF2-40B4-BE49-F238E27FC236}">
                <a16:creationId xmlns:a16="http://schemas.microsoft.com/office/drawing/2014/main" id="{E486900B-D859-4ED5-8BF1-8AB437708317}"/>
              </a:ext>
            </a:extLst>
          </p:cNvPr>
          <p:cNvPicPr>
            <a:picLocks noChangeAspect="1"/>
          </p:cNvPicPr>
          <p:nvPr/>
        </p:nvPicPr>
        <p:blipFill>
          <a:blip r:embed="rId5"/>
          <a:stretch>
            <a:fillRect/>
          </a:stretch>
        </p:blipFill>
        <p:spPr>
          <a:xfrm>
            <a:off x="395536" y="3492308"/>
            <a:ext cx="1907704" cy="953852"/>
          </a:xfrm>
          <a:prstGeom prst="rect">
            <a:avLst/>
          </a:prstGeom>
        </p:spPr>
      </p:pic>
    </p:spTree>
    <p:extLst>
      <p:ext uri="{BB962C8B-B14F-4D97-AF65-F5344CB8AC3E}">
        <p14:creationId xmlns:p14="http://schemas.microsoft.com/office/powerpoint/2010/main" val="303447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43BE-48F3-4705-90C1-EE375D1FDA65}"/>
              </a:ext>
            </a:extLst>
          </p:cNvPr>
          <p:cNvSpPr>
            <a:spLocks noGrp="1"/>
          </p:cNvSpPr>
          <p:nvPr>
            <p:ph type="title"/>
          </p:nvPr>
        </p:nvSpPr>
        <p:spPr/>
        <p:txBody>
          <a:bodyPr/>
          <a:lstStyle/>
          <a:p>
            <a:r>
              <a:rPr lang="en-GB" dirty="0"/>
              <a:t>Setting multiple pixels</a:t>
            </a:r>
          </a:p>
        </p:txBody>
      </p:sp>
      <p:sp>
        <p:nvSpPr>
          <p:cNvPr id="3" name="Content Placeholder 2">
            <a:extLst>
              <a:ext uri="{FF2B5EF4-FFF2-40B4-BE49-F238E27FC236}">
                <a16:creationId xmlns:a16="http://schemas.microsoft.com/office/drawing/2014/main" id="{EC5EF2F2-000A-47A6-A9D9-EAF256151263}"/>
              </a:ext>
            </a:extLst>
          </p:cNvPr>
          <p:cNvSpPr>
            <a:spLocks noGrp="1"/>
          </p:cNvSpPr>
          <p:nvPr>
            <p:ph idx="1"/>
          </p:nvPr>
        </p:nvSpPr>
        <p:spPr>
          <a:xfrm>
            <a:off x="395536" y="1131590"/>
            <a:ext cx="3024336" cy="884466"/>
          </a:xfrm>
        </p:spPr>
        <p:txBody>
          <a:bodyPr/>
          <a:lstStyle/>
          <a:p>
            <a:r>
              <a:rPr lang="en-US" sz="1100" dirty="0"/>
              <a:t>Setting pixels individually can work brilliantly, but it gets rather complex when you want to </a:t>
            </a:r>
          </a:p>
          <a:p>
            <a:r>
              <a:rPr lang="en-US" sz="1100" dirty="0"/>
              <a:t>set multiple pixels. </a:t>
            </a:r>
          </a:p>
        </p:txBody>
      </p:sp>
      <p:pic>
        <p:nvPicPr>
          <p:cNvPr id="7" name="Content Placeholder 6">
            <a:extLst>
              <a:ext uri="{FF2B5EF4-FFF2-40B4-BE49-F238E27FC236}">
                <a16:creationId xmlns:a16="http://schemas.microsoft.com/office/drawing/2014/main" id="{1797B048-2EE5-428E-8EF4-B434A16955E3}"/>
              </a:ext>
            </a:extLst>
          </p:cNvPr>
          <p:cNvPicPr>
            <a:picLocks noGrp="1" noChangeAspect="1"/>
          </p:cNvPicPr>
          <p:nvPr>
            <p:ph idx="10"/>
          </p:nvPr>
        </p:nvPicPr>
        <p:blipFill>
          <a:blip r:embed="rId2"/>
          <a:stretch>
            <a:fillRect/>
          </a:stretch>
        </p:blipFill>
        <p:spPr>
          <a:xfrm>
            <a:off x="395535" y="2511891"/>
            <a:ext cx="4438878" cy="2436123"/>
          </a:xfrm>
          <a:prstGeom prst="rect">
            <a:avLst/>
          </a:prstGeom>
        </p:spPr>
      </p:pic>
      <p:sp>
        <p:nvSpPr>
          <p:cNvPr id="5" name="Rectangle 4">
            <a:extLst>
              <a:ext uri="{FF2B5EF4-FFF2-40B4-BE49-F238E27FC236}">
                <a16:creationId xmlns:a16="http://schemas.microsoft.com/office/drawing/2014/main" id="{E870E4B1-C44D-4EA8-A084-89EAB4A9A5F7}"/>
              </a:ext>
            </a:extLst>
          </p:cNvPr>
          <p:cNvSpPr/>
          <p:nvPr/>
        </p:nvSpPr>
        <p:spPr>
          <a:xfrm>
            <a:off x="4176464" y="1131590"/>
            <a:ext cx="4572000" cy="769441"/>
          </a:xfrm>
          <a:prstGeom prst="rect">
            <a:avLst/>
          </a:prstGeom>
        </p:spPr>
        <p:txBody>
          <a:bodyPr wrap="square">
            <a:spAutoFit/>
          </a:bodyPr>
          <a:lstStyle/>
          <a:p>
            <a:r>
              <a:rPr lang="en-US" sz="1100" dirty="0">
                <a:latin typeface="Arial" panose="020B0604020202020204" pitchFamily="34" charset="0"/>
                <a:cs typeface="Arial" panose="020B0604020202020204" pitchFamily="34" charset="0"/>
              </a:rPr>
              <a:t>You may be tempted to try to draw shapes on the Sense HAT’s LED  matrix by using the </a:t>
            </a:r>
            <a:r>
              <a:rPr lang="en-US" sz="1100" dirty="0" err="1">
                <a:highlight>
                  <a:srgbClr val="C0C0C0"/>
                </a:highlight>
                <a:latin typeface="Arial" panose="020B0604020202020204" pitchFamily="34" charset="0"/>
                <a:cs typeface="Arial" panose="020B0604020202020204" pitchFamily="34" charset="0"/>
              </a:rPr>
              <a:t>set_pixel</a:t>
            </a:r>
            <a:r>
              <a:rPr lang="en-US" sz="1100" dirty="0">
                <a:highlight>
                  <a:srgbClr val="C0C0C0"/>
                </a:highlight>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command over and over. However, there is a </a:t>
            </a:r>
            <a:r>
              <a:rPr lang="en-US" sz="1100" dirty="0" err="1">
                <a:highlight>
                  <a:srgbClr val="C0C0C0"/>
                </a:highlight>
                <a:latin typeface="Arial" panose="020B0604020202020204" pitchFamily="34" charset="0"/>
                <a:cs typeface="Arial" panose="020B0604020202020204" pitchFamily="34" charset="0"/>
              </a:rPr>
              <a:t>set_pixels</a:t>
            </a:r>
            <a:r>
              <a:rPr lang="en-US" sz="1100" dirty="0">
                <a:highlight>
                  <a:srgbClr val="C0C0C0"/>
                </a:highlight>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command with which you can change all 64 LEDs using </a:t>
            </a:r>
          </a:p>
          <a:p>
            <a:r>
              <a:rPr lang="en-US" sz="1100" dirty="0">
                <a:latin typeface="Arial" panose="020B0604020202020204" pitchFamily="34" charset="0"/>
                <a:cs typeface="Arial" panose="020B0604020202020204" pitchFamily="34" charset="0"/>
              </a:rPr>
              <a:t>one single line of code!</a:t>
            </a:r>
            <a:endParaRPr lang="en-GB" sz="11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65FF541-9AE4-4924-A16F-59A1F2C39A9A}"/>
              </a:ext>
            </a:extLst>
          </p:cNvPr>
          <p:cNvSpPr/>
          <p:nvPr/>
        </p:nvSpPr>
        <p:spPr>
          <a:xfrm>
            <a:off x="405880" y="2110085"/>
            <a:ext cx="8496944" cy="307777"/>
          </a:xfrm>
          <a:prstGeom prst="rect">
            <a:avLst/>
          </a:prstGeom>
        </p:spPr>
        <p:txBody>
          <a:bodyPr wrap="square">
            <a:spAutoFit/>
          </a:bodyPr>
          <a:lstStyle/>
          <a:p>
            <a:r>
              <a:rPr lang="en-US" sz="1400" dirty="0"/>
              <a:t>Have a go with the code below and see if you can create your own Steve from Minecraft</a:t>
            </a:r>
            <a:endParaRPr lang="en-GB" sz="1400" dirty="0"/>
          </a:p>
        </p:txBody>
      </p:sp>
      <p:pic>
        <p:nvPicPr>
          <p:cNvPr id="8" name="Picture 7">
            <a:extLst>
              <a:ext uri="{FF2B5EF4-FFF2-40B4-BE49-F238E27FC236}">
                <a16:creationId xmlns:a16="http://schemas.microsoft.com/office/drawing/2014/main" id="{B4D23F89-2607-42B4-8FC1-B5BF9EF782CA}"/>
              </a:ext>
            </a:extLst>
          </p:cNvPr>
          <p:cNvPicPr>
            <a:picLocks noChangeAspect="1"/>
          </p:cNvPicPr>
          <p:nvPr/>
        </p:nvPicPr>
        <p:blipFill>
          <a:blip r:embed="rId3"/>
          <a:stretch>
            <a:fillRect/>
          </a:stretch>
        </p:blipFill>
        <p:spPr>
          <a:xfrm>
            <a:off x="6156176" y="2859782"/>
            <a:ext cx="2249619" cy="1822862"/>
          </a:xfrm>
          <a:prstGeom prst="rect">
            <a:avLst/>
          </a:prstGeom>
        </p:spPr>
      </p:pic>
    </p:spTree>
    <p:extLst>
      <p:ext uri="{BB962C8B-B14F-4D97-AF65-F5344CB8AC3E}">
        <p14:creationId xmlns:p14="http://schemas.microsoft.com/office/powerpoint/2010/main" val="276934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A0811B-6787-4E50-961E-82B66CD84E8D}"/>
              </a:ext>
            </a:extLst>
          </p:cNvPr>
          <p:cNvSpPr>
            <a:spLocks noGrp="1"/>
          </p:cNvSpPr>
          <p:nvPr>
            <p:ph type="title"/>
          </p:nvPr>
        </p:nvSpPr>
        <p:spPr/>
        <p:txBody>
          <a:bodyPr/>
          <a:lstStyle/>
          <a:p>
            <a:r>
              <a:rPr lang="en-GB" dirty="0"/>
              <a:t>Setting orientation</a:t>
            </a:r>
          </a:p>
        </p:txBody>
      </p:sp>
      <p:sp>
        <p:nvSpPr>
          <p:cNvPr id="6" name="Content Placeholder 5">
            <a:extLst>
              <a:ext uri="{FF2B5EF4-FFF2-40B4-BE49-F238E27FC236}">
                <a16:creationId xmlns:a16="http://schemas.microsoft.com/office/drawing/2014/main" id="{1DC6A671-48CE-4A1A-A030-876881F48ED6}"/>
              </a:ext>
            </a:extLst>
          </p:cNvPr>
          <p:cNvSpPr>
            <a:spLocks noGrp="1"/>
          </p:cNvSpPr>
          <p:nvPr>
            <p:ph idx="1"/>
          </p:nvPr>
        </p:nvSpPr>
        <p:spPr/>
        <p:txBody>
          <a:bodyPr/>
          <a:lstStyle/>
          <a:p>
            <a:r>
              <a:rPr lang="en-US" sz="1100" dirty="0"/>
              <a:t>So far, all our text and images have appeared the same way up, with the HDMI port at the bottom. However, this may not always be the true orientation of the Sense HAT (especially in outer space), so sometimes you might want to change the orientation of the LED matrix.</a:t>
            </a:r>
            <a:endParaRPr lang="en-GB" sz="1100" dirty="0"/>
          </a:p>
        </p:txBody>
      </p:sp>
      <p:sp>
        <p:nvSpPr>
          <p:cNvPr id="7" name="Content Placeholder 6">
            <a:extLst>
              <a:ext uri="{FF2B5EF4-FFF2-40B4-BE49-F238E27FC236}">
                <a16:creationId xmlns:a16="http://schemas.microsoft.com/office/drawing/2014/main" id="{F259CD35-B939-4990-AA4B-5A8D736CA9CD}"/>
              </a:ext>
            </a:extLst>
          </p:cNvPr>
          <p:cNvSpPr>
            <a:spLocks noGrp="1"/>
          </p:cNvSpPr>
          <p:nvPr>
            <p:ph idx="10"/>
          </p:nvPr>
        </p:nvSpPr>
        <p:spPr>
          <a:xfrm>
            <a:off x="4499992" y="1654003"/>
            <a:ext cx="3553771" cy="1030199"/>
          </a:xfrm>
        </p:spPr>
        <p:txBody>
          <a:bodyPr/>
          <a:lstStyle/>
          <a:p>
            <a:r>
              <a:rPr lang="en-US" sz="1100" dirty="0"/>
              <a:t>You can change the orientation of the LED matrix display on the Sense HAT. Use the </a:t>
            </a:r>
            <a:r>
              <a:rPr lang="en-US" sz="1100" dirty="0" err="1">
                <a:highlight>
                  <a:srgbClr val="C0C0C0"/>
                </a:highlight>
              </a:rPr>
              <a:t>set_rotation</a:t>
            </a:r>
            <a:r>
              <a:rPr lang="en-US" sz="1100" dirty="0">
                <a:highlight>
                  <a:srgbClr val="C0C0C0"/>
                </a:highlight>
              </a:rPr>
              <a:t>() </a:t>
            </a:r>
          </a:p>
          <a:p>
            <a:r>
              <a:rPr lang="en-US" sz="1100" dirty="0"/>
              <a:t>method to rotate the screen one of four ways: by 0, 90, 180, or 270 degrees.</a:t>
            </a:r>
          </a:p>
          <a:p>
            <a:endParaRPr lang="en-GB" dirty="0"/>
          </a:p>
        </p:txBody>
      </p:sp>
      <p:pic>
        <p:nvPicPr>
          <p:cNvPr id="8" name="Picture 7">
            <a:extLst>
              <a:ext uri="{FF2B5EF4-FFF2-40B4-BE49-F238E27FC236}">
                <a16:creationId xmlns:a16="http://schemas.microsoft.com/office/drawing/2014/main" id="{F2C3335D-5709-4695-8CBB-27457A560B8B}"/>
              </a:ext>
            </a:extLst>
          </p:cNvPr>
          <p:cNvPicPr>
            <a:picLocks noChangeAspect="1"/>
          </p:cNvPicPr>
          <p:nvPr/>
        </p:nvPicPr>
        <p:blipFill>
          <a:blip r:embed="rId2"/>
          <a:stretch>
            <a:fillRect/>
          </a:stretch>
        </p:blipFill>
        <p:spPr>
          <a:xfrm>
            <a:off x="1979712" y="1678608"/>
            <a:ext cx="1939588" cy="1973262"/>
          </a:xfrm>
          <a:prstGeom prst="rect">
            <a:avLst/>
          </a:prstGeom>
        </p:spPr>
      </p:pic>
      <p:sp>
        <p:nvSpPr>
          <p:cNvPr id="9" name="Rectangle 8">
            <a:extLst>
              <a:ext uri="{FF2B5EF4-FFF2-40B4-BE49-F238E27FC236}">
                <a16:creationId xmlns:a16="http://schemas.microsoft.com/office/drawing/2014/main" id="{191316CE-E239-41A2-9773-CA538FCE2F7D}"/>
              </a:ext>
            </a:extLst>
          </p:cNvPr>
          <p:cNvSpPr/>
          <p:nvPr/>
        </p:nvSpPr>
        <p:spPr>
          <a:xfrm>
            <a:off x="1835696" y="3718478"/>
            <a:ext cx="2858283" cy="369332"/>
          </a:xfrm>
          <a:prstGeom prst="rect">
            <a:avLst/>
          </a:prstGeom>
        </p:spPr>
        <p:txBody>
          <a:bodyPr wrap="none">
            <a:spAutoFit/>
          </a:bodyPr>
          <a:lstStyle/>
          <a:p>
            <a:r>
              <a:rPr lang="en-US" dirty="0"/>
              <a:t>Oh no! Steve is sideways!</a:t>
            </a:r>
            <a:endParaRPr lang="en-GB" dirty="0"/>
          </a:p>
        </p:txBody>
      </p:sp>
      <p:sp>
        <p:nvSpPr>
          <p:cNvPr id="10" name="Rectangle 9">
            <a:extLst>
              <a:ext uri="{FF2B5EF4-FFF2-40B4-BE49-F238E27FC236}">
                <a16:creationId xmlns:a16="http://schemas.microsoft.com/office/drawing/2014/main" id="{F4AA9011-2743-40F7-A574-19E29FF013C0}"/>
              </a:ext>
            </a:extLst>
          </p:cNvPr>
          <p:cNvSpPr/>
          <p:nvPr/>
        </p:nvSpPr>
        <p:spPr>
          <a:xfrm>
            <a:off x="4067944" y="2531519"/>
            <a:ext cx="4572000" cy="261610"/>
          </a:xfrm>
          <a:prstGeom prst="rect">
            <a:avLst/>
          </a:prstGeom>
        </p:spPr>
        <p:txBody>
          <a:bodyPr>
            <a:spAutoFit/>
          </a:bodyPr>
          <a:lstStyle/>
          <a:p>
            <a:r>
              <a:rPr lang="en-US" sz="1100" dirty="0">
                <a:latin typeface="Arial" panose="020B0604020202020204" pitchFamily="34" charset="0"/>
                <a:cs typeface="Arial" panose="020B0604020202020204" pitchFamily="34" charset="0"/>
              </a:rPr>
              <a:t>For example, to rotate your display by 180 degrees you’d use this code</a:t>
            </a:r>
          </a:p>
        </p:txBody>
      </p:sp>
      <p:pic>
        <p:nvPicPr>
          <p:cNvPr id="11" name="Picture 10">
            <a:extLst>
              <a:ext uri="{FF2B5EF4-FFF2-40B4-BE49-F238E27FC236}">
                <a16:creationId xmlns:a16="http://schemas.microsoft.com/office/drawing/2014/main" id="{F0A3372B-8BA3-40D2-92EE-4053129FC9A1}"/>
              </a:ext>
            </a:extLst>
          </p:cNvPr>
          <p:cNvPicPr>
            <a:picLocks noChangeAspect="1"/>
          </p:cNvPicPr>
          <p:nvPr/>
        </p:nvPicPr>
        <p:blipFill>
          <a:blip r:embed="rId3"/>
          <a:stretch>
            <a:fillRect/>
          </a:stretch>
        </p:blipFill>
        <p:spPr>
          <a:xfrm>
            <a:off x="5408490" y="2955766"/>
            <a:ext cx="2476500" cy="200025"/>
          </a:xfrm>
          <a:prstGeom prst="rect">
            <a:avLst/>
          </a:prstGeom>
        </p:spPr>
      </p:pic>
      <p:pic>
        <p:nvPicPr>
          <p:cNvPr id="12" name="Picture 11">
            <a:extLst>
              <a:ext uri="{FF2B5EF4-FFF2-40B4-BE49-F238E27FC236}">
                <a16:creationId xmlns:a16="http://schemas.microsoft.com/office/drawing/2014/main" id="{9D1197D1-F69A-42D2-A9A3-A3612B802AF2}"/>
              </a:ext>
            </a:extLst>
          </p:cNvPr>
          <p:cNvPicPr>
            <a:picLocks noChangeAspect="1"/>
          </p:cNvPicPr>
          <p:nvPr/>
        </p:nvPicPr>
        <p:blipFill>
          <a:blip r:embed="rId4"/>
          <a:stretch>
            <a:fillRect/>
          </a:stretch>
        </p:blipFill>
        <p:spPr>
          <a:xfrm>
            <a:off x="4715588" y="3219822"/>
            <a:ext cx="3926364" cy="1728192"/>
          </a:xfrm>
          <a:prstGeom prst="rect">
            <a:avLst/>
          </a:prstGeom>
        </p:spPr>
      </p:pic>
    </p:spTree>
    <p:extLst>
      <p:ext uri="{BB962C8B-B14F-4D97-AF65-F5344CB8AC3E}">
        <p14:creationId xmlns:p14="http://schemas.microsoft.com/office/powerpoint/2010/main" val="1166875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224C8F-E189-43E9-B637-57BE06F3B926}"/>
              </a:ext>
            </a:extLst>
          </p:cNvPr>
          <p:cNvSpPr>
            <a:spLocks noGrp="1"/>
          </p:cNvSpPr>
          <p:nvPr>
            <p:ph type="title"/>
          </p:nvPr>
        </p:nvSpPr>
        <p:spPr/>
        <p:txBody>
          <a:bodyPr/>
          <a:lstStyle/>
          <a:p>
            <a:r>
              <a:rPr lang="en-GB" dirty="0"/>
              <a:t>Sensing the environment</a:t>
            </a:r>
          </a:p>
        </p:txBody>
      </p:sp>
      <p:sp>
        <p:nvSpPr>
          <p:cNvPr id="7" name="Content Placeholder 6">
            <a:extLst>
              <a:ext uri="{FF2B5EF4-FFF2-40B4-BE49-F238E27FC236}">
                <a16:creationId xmlns:a16="http://schemas.microsoft.com/office/drawing/2014/main" id="{ECFDC21B-DDE7-47AD-8907-AF64D72354D3}"/>
              </a:ext>
            </a:extLst>
          </p:cNvPr>
          <p:cNvSpPr>
            <a:spLocks noGrp="1"/>
          </p:cNvSpPr>
          <p:nvPr>
            <p:ph idx="10"/>
          </p:nvPr>
        </p:nvSpPr>
        <p:spPr>
          <a:xfrm>
            <a:off x="395536" y="1094335"/>
            <a:ext cx="8496944" cy="2995737"/>
          </a:xfrm>
        </p:spPr>
        <p:txBody>
          <a:bodyPr/>
          <a:lstStyle/>
          <a:p>
            <a:r>
              <a:rPr lang="en-GB" b="1" dirty="0"/>
              <a:t>Reading pressure with the Sense HAT</a:t>
            </a:r>
          </a:p>
          <a:p>
            <a:r>
              <a:rPr lang="en-GB" dirty="0"/>
              <a:t>pressure = </a:t>
            </a:r>
            <a:r>
              <a:rPr lang="en-GB" dirty="0" err="1"/>
              <a:t>sense.get_pressure</a:t>
            </a:r>
            <a:r>
              <a:rPr lang="en-GB" dirty="0"/>
              <a:t>()</a:t>
            </a:r>
          </a:p>
          <a:p>
            <a:r>
              <a:rPr lang="en-GB" dirty="0"/>
              <a:t>print(pressure)</a:t>
            </a:r>
          </a:p>
          <a:p>
            <a:r>
              <a:rPr lang="en-GB" b="1" dirty="0"/>
              <a:t>Detecting temperature with the Sense HAT</a:t>
            </a:r>
          </a:p>
          <a:p>
            <a:r>
              <a:rPr lang="en-GB" dirty="0"/>
              <a:t>temp = </a:t>
            </a:r>
            <a:r>
              <a:rPr lang="en-GB" dirty="0" err="1"/>
              <a:t>sense.get_temperature</a:t>
            </a:r>
            <a:r>
              <a:rPr lang="en-GB" dirty="0"/>
              <a:t>()</a:t>
            </a:r>
          </a:p>
          <a:p>
            <a:r>
              <a:rPr lang="en-GB" dirty="0"/>
              <a:t>print(temp)</a:t>
            </a:r>
          </a:p>
          <a:p>
            <a:r>
              <a:rPr lang="en-GB" b="1" dirty="0"/>
              <a:t>Detecting humidity with the Sense HAT</a:t>
            </a:r>
          </a:p>
          <a:p>
            <a:r>
              <a:rPr lang="en-GB" dirty="0"/>
              <a:t>humidity = </a:t>
            </a:r>
            <a:r>
              <a:rPr lang="en-GB" dirty="0" err="1"/>
              <a:t>sense.get_humidity</a:t>
            </a:r>
            <a:r>
              <a:rPr lang="en-GB" dirty="0"/>
              <a:t>()</a:t>
            </a:r>
          </a:p>
          <a:p>
            <a:r>
              <a:rPr lang="en-GB" dirty="0"/>
              <a:t>print(humidity)</a:t>
            </a:r>
          </a:p>
          <a:p>
            <a:endParaRPr lang="en-GB" dirty="0"/>
          </a:p>
        </p:txBody>
      </p:sp>
      <p:pic>
        <p:nvPicPr>
          <p:cNvPr id="8" name="Picture 7">
            <a:extLst>
              <a:ext uri="{FF2B5EF4-FFF2-40B4-BE49-F238E27FC236}">
                <a16:creationId xmlns:a16="http://schemas.microsoft.com/office/drawing/2014/main" id="{F727D979-B922-4C05-93F6-CA111E02033B}"/>
              </a:ext>
            </a:extLst>
          </p:cNvPr>
          <p:cNvPicPr>
            <a:picLocks noChangeAspect="1"/>
          </p:cNvPicPr>
          <p:nvPr/>
        </p:nvPicPr>
        <p:blipFill>
          <a:blip r:embed="rId2"/>
          <a:stretch>
            <a:fillRect/>
          </a:stretch>
        </p:blipFill>
        <p:spPr>
          <a:xfrm>
            <a:off x="4283968" y="3003798"/>
            <a:ext cx="2857500" cy="1905000"/>
          </a:xfrm>
          <a:prstGeom prst="rect">
            <a:avLst/>
          </a:prstGeom>
        </p:spPr>
      </p:pic>
    </p:spTree>
    <p:extLst>
      <p:ext uri="{BB962C8B-B14F-4D97-AF65-F5344CB8AC3E}">
        <p14:creationId xmlns:p14="http://schemas.microsoft.com/office/powerpoint/2010/main" val="2613700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70E258-BD96-4DA5-A752-268109428BCC}"/>
              </a:ext>
            </a:extLst>
          </p:cNvPr>
          <p:cNvSpPr>
            <a:spLocks noGrp="1"/>
          </p:cNvSpPr>
          <p:nvPr>
            <p:ph type="title"/>
          </p:nvPr>
        </p:nvSpPr>
        <p:spPr>
          <a:xfrm>
            <a:off x="1619672" y="0"/>
            <a:ext cx="7524328" cy="884466"/>
          </a:xfrm>
        </p:spPr>
        <p:txBody>
          <a:bodyPr/>
          <a:lstStyle/>
          <a:p>
            <a:r>
              <a:rPr lang="en-GB"/>
              <a:t>Display the sensor outputs</a:t>
            </a:r>
            <a:endParaRPr lang="en-GB" dirty="0"/>
          </a:p>
        </p:txBody>
      </p:sp>
      <p:sp>
        <p:nvSpPr>
          <p:cNvPr id="6" name="Content Placeholder 5">
            <a:extLst>
              <a:ext uri="{FF2B5EF4-FFF2-40B4-BE49-F238E27FC236}">
                <a16:creationId xmlns:a16="http://schemas.microsoft.com/office/drawing/2014/main" id="{68860F3B-9FE4-4BD0-B791-A3109EBD469B}"/>
              </a:ext>
            </a:extLst>
          </p:cNvPr>
          <p:cNvSpPr>
            <a:spLocks noGrp="1"/>
          </p:cNvSpPr>
          <p:nvPr>
            <p:ph idx="1"/>
          </p:nvPr>
        </p:nvSpPr>
        <p:spPr>
          <a:xfrm>
            <a:off x="1979712" y="987574"/>
            <a:ext cx="3744416" cy="460648"/>
          </a:xfrm>
        </p:spPr>
        <p:txBody>
          <a:bodyPr/>
          <a:lstStyle/>
          <a:p>
            <a:r>
              <a:rPr lang="en-US" sz="1100"/>
              <a:t>Create a scrolling text display which keeps people informed about the current pressure, temperature, and humidity readings.</a:t>
            </a:r>
            <a:endParaRPr lang="en-GB" sz="1100" dirty="0"/>
          </a:p>
        </p:txBody>
      </p:sp>
      <p:pic>
        <p:nvPicPr>
          <p:cNvPr id="8" name="Content Placeholder 7">
            <a:extLst>
              <a:ext uri="{FF2B5EF4-FFF2-40B4-BE49-F238E27FC236}">
                <a16:creationId xmlns:a16="http://schemas.microsoft.com/office/drawing/2014/main" id="{800A6411-D3F5-40AB-AC9C-3B08D6383DD5}"/>
              </a:ext>
            </a:extLst>
          </p:cNvPr>
          <p:cNvPicPr>
            <a:picLocks noGrp="1" noChangeAspect="1"/>
          </p:cNvPicPr>
          <p:nvPr>
            <p:ph idx="10"/>
          </p:nvPr>
        </p:nvPicPr>
        <p:blipFill>
          <a:blip r:embed="rId2"/>
          <a:stretch>
            <a:fillRect/>
          </a:stretch>
        </p:blipFill>
        <p:spPr>
          <a:xfrm>
            <a:off x="2099964" y="1664915"/>
            <a:ext cx="2990555" cy="1727523"/>
          </a:xfrm>
          <a:prstGeom prst="rect">
            <a:avLst/>
          </a:prstGeom>
        </p:spPr>
      </p:pic>
      <p:pic>
        <p:nvPicPr>
          <p:cNvPr id="9" name="Picture 8">
            <a:extLst>
              <a:ext uri="{FF2B5EF4-FFF2-40B4-BE49-F238E27FC236}">
                <a16:creationId xmlns:a16="http://schemas.microsoft.com/office/drawing/2014/main" id="{740F6D81-5241-4CE0-B499-CF3B2EE467F8}"/>
              </a:ext>
            </a:extLst>
          </p:cNvPr>
          <p:cNvPicPr>
            <a:picLocks noChangeAspect="1"/>
          </p:cNvPicPr>
          <p:nvPr/>
        </p:nvPicPr>
        <p:blipFill>
          <a:blip r:embed="rId3"/>
          <a:stretch>
            <a:fillRect/>
          </a:stretch>
        </p:blipFill>
        <p:spPr>
          <a:xfrm>
            <a:off x="5444291" y="1664915"/>
            <a:ext cx="1357340" cy="1727523"/>
          </a:xfrm>
          <a:prstGeom prst="rect">
            <a:avLst/>
          </a:prstGeom>
        </p:spPr>
      </p:pic>
      <p:sp>
        <p:nvSpPr>
          <p:cNvPr id="10" name="Rectangle 9">
            <a:extLst>
              <a:ext uri="{FF2B5EF4-FFF2-40B4-BE49-F238E27FC236}">
                <a16:creationId xmlns:a16="http://schemas.microsoft.com/office/drawing/2014/main" id="{C0D159BB-5FB8-4F37-8EBA-9F87C9F6A1EA}"/>
              </a:ext>
            </a:extLst>
          </p:cNvPr>
          <p:cNvSpPr/>
          <p:nvPr/>
        </p:nvSpPr>
        <p:spPr>
          <a:xfrm>
            <a:off x="1907704" y="3725039"/>
            <a:ext cx="5472608" cy="261610"/>
          </a:xfrm>
          <a:prstGeom prst="rect">
            <a:avLst/>
          </a:prstGeom>
        </p:spPr>
        <p:txBody>
          <a:bodyPr wrap="square">
            <a:spAutoFit/>
          </a:bodyPr>
          <a:lstStyle/>
          <a:p>
            <a:r>
              <a:rPr lang="en-US" sz="1100" dirty="0"/>
              <a:t>Notice we are now forcing the rotation of the display to work with Astro-pi (ISS)</a:t>
            </a:r>
            <a:endParaRPr lang="en-GB" sz="1100" dirty="0"/>
          </a:p>
        </p:txBody>
      </p:sp>
      <p:pic>
        <p:nvPicPr>
          <p:cNvPr id="11" name="Picture 10">
            <a:extLst>
              <a:ext uri="{FF2B5EF4-FFF2-40B4-BE49-F238E27FC236}">
                <a16:creationId xmlns:a16="http://schemas.microsoft.com/office/drawing/2014/main" id="{8F3B61DA-E01A-4C5E-9137-7AFCACF62588}"/>
              </a:ext>
            </a:extLst>
          </p:cNvPr>
          <p:cNvPicPr>
            <a:picLocks noChangeAspect="1"/>
          </p:cNvPicPr>
          <p:nvPr/>
        </p:nvPicPr>
        <p:blipFill>
          <a:blip r:embed="rId4"/>
          <a:stretch>
            <a:fillRect/>
          </a:stretch>
        </p:blipFill>
        <p:spPr>
          <a:xfrm>
            <a:off x="3671014" y="3986649"/>
            <a:ext cx="2053114" cy="1156851"/>
          </a:xfrm>
          <a:prstGeom prst="rect">
            <a:avLst/>
          </a:prstGeom>
        </p:spPr>
      </p:pic>
    </p:spTree>
    <p:extLst>
      <p:ext uri="{BB962C8B-B14F-4D97-AF65-F5344CB8AC3E}">
        <p14:creationId xmlns:p14="http://schemas.microsoft.com/office/powerpoint/2010/main" val="60434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00E1-4D74-4CB3-93AA-8E54AC53F48A}"/>
              </a:ext>
            </a:extLst>
          </p:cNvPr>
          <p:cNvSpPr>
            <a:spLocks noGrp="1"/>
          </p:cNvSpPr>
          <p:nvPr>
            <p:ph type="title"/>
          </p:nvPr>
        </p:nvSpPr>
        <p:spPr>
          <a:xfrm>
            <a:off x="5205221" y="1047216"/>
            <a:ext cx="3501193" cy="994173"/>
          </a:xfrm>
        </p:spPr>
        <p:txBody>
          <a:bodyPr vert="horz" lIns="91440" tIns="45720" rIns="91440" bIns="45720" rtlCol="0" anchor="ctr">
            <a:normAutofit/>
          </a:bodyPr>
          <a:lstStyle/>
          <a:p>
            <a:pPr latinLnBrk="0">
              <a:lnSpc>
                <a:spcPct val="90000"/>
              </a:lnSpc>
            </a:pPr>
            <a:r>
              <a:rPr lang="en-US" sz="4400" kern="1200">
                <a:solidFill>
                  <a:schemeClr val="tx1"/>
                </a:solidFill>
                <a:latin typeface="+mj-lt"/>
                <a:ea typeface="+mj-ea"/>
                <a:cs typeface="+mj-cs"/>
              </a:rPr>
              <a:t>Grand finale</a:t>
            </a:r>
          </a:p>
        </p:txBody>
      </p:sp>
      <p:sp>
        <p:nvSpPr>
          <p:cNvPr id="40" name="Freeform: Shape 39">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9916" cy="2661397"/>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0" y="2881640"/>
            <a:ext cx="2490867" cy="2261859"/>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5897" y="1872501"/>
            <a:ext cx="2338578" cy="233857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ircuit board&#10;&#10;Description generated with very high confidence">
            <a:extLst>
              <a:ext uri="{FF2B5EF4-FFF2-40B4-BE49-F238E27FC236}">
                <a16:creationId xmlns:a16="http://schemas.microsoft.com/office/drawing/2014/main" id="{B1562B6B-6A7C-42B9-A9E9-E948B19DAC0C}"/>
              </a:ext>
            </a:extLst>
          </p:cNvPr>
          <p:cNvPicPr>
            <a:picLocks noChangeAspect="1"/>
          </p:cNvPicPr>
          <p:nvPr/>
        </p:nvPicPr>
        <p:blipFill rotWithShape="1">
          <a:blip r:embed="rId2"/>
          <a:srcRect t="8535" r="4" b="10798"/>
          <a:stretch/>
        </p:blipFill>
        <p:spPr>
          <a:xfrm>
            <a:off x="2669341" y="1995945"/>
            <a:ext cx="2091690" cy="209169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8" name="Picture 7" descr="A picture containing table&#10;&#10;Description generated with high confidence">
            <a:extLst>
              <a:ext uri="{FF2B5EF4-FFF2-40B4-BE49-F238E27FC236}">
                <a16:creationId xmlns:a16="http://schemas.microsoft.com/office/drawing/2014/main" id="{CF0F6FD3-B56D-4E56-9B35-D733334D6794}"/>
              </a:ext>
            </a:extLst>
          </p:cNvPr>
          <p:cNvPicPr>
            <a:picLocks noChangeAspect="1"/>
          </p:cNvPicPr>
          <p:nvPr/>
        </p:nvPicPr>
        <p:blipFill rotWithShape="1">
          <a:blip r:embed="rId3"/>
          <a:srcRect l="8737" r="9757" b="5"/>
          <a:stretch/>
        </p:blipFill>
        <p:spPr>
          <a:xfrm>
            <a:off x="20" y="10"/>
            <a:ext cx="2975959" cy="253745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7" name="Picture 6" descr="A circuit board&#10;&#10;Description generated with high confidence">
            <a:extLst>
              <a:ext uri="{FF2B5EF4-FFF2-40B4-BE49-F238E27FC236}">
                <a16:creationId xmlns:a16="http://schemas.microsoft.com/office/drawing/2014/main" id="{C215D1A5-E2BA-4F22-8BA9-0ADAFFD407E8}"/>
              </a:ext>
            </a:extLst>
          </p:cNvPr>
          <p:cNvPicPr>
            <a:picLocks noChangeAspect="1"/>
          </p:cNvPicPr>
          <p:nvPr/>
        </p:nvPicPr>
        <p:blipFill rotWithShape="1">
          <a:blip r:embed="rId4"/>
          <a:srcRect t="468" r="5" b="25153"/>
          <a:stretch/>
        </p:blipFill>
        <p:spPr>
          <a:xfrm>
            <a:off x="3618" y="3005445"/>
            <a:ext cx="2366304" cy="2138061"/>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4" name="Content Placeholder 3">
            <a:extLst>
              <a:ext uri="{FF2B5EF4-FFF2-40B4-BE49-F238E27FC236}">
                <a16:creationId xmlns:a16="http://schemas.microsoft.com/office/drawing/2014/main" id="{5C2E1EC1-B187-4C4A-86D2-C8794F534EBA}"/>
              </a:ext>
            </a:extLst>
          </p:cNvPr>
          <p:cNvSpPr>
            <a:spLocks noGrp="1"/>
          </p:cNvSpPr>
          <p:nvPr>
            <p:ph idx="10"/>
          </p:nvPr>
        </p:nvSpPr>
        <p:spPr>
          <a:xfrm>
            <a:off x="5076057" y="2153986"/>
            <a:ext cx="4064326" cy="2386263"/>
          </a:xfrm>
        </p:spPr>
        <p:txBody>
          <a:bodyPr vert="horz" lIns="91440" tIns="45720" rIns="91440" bIns="45720" rtlCol="0" anchor="t">
            <a:normAutofit/>
          </a:bodyPr>
          <a:lstStyle/>
          <a:p>
            <a:pPr latinLnBrk="0">
              <a:lnSpc>
                <a:spcPct val="90000"/>
              </a:lnSpc>
            </a:pPr>
            <a:r>
              <a:rPr lang="en-US" sz="1100" dirty="0">
                <a:solidFill>
                  <a:schemeClr val="tx1"/>
                </a:solidFill>
                <a:latin typeface="+mn-lt"/>
                <a:cs typeface="+mn-cs"/>
              </a:rPr>
              <a:t>Let’s create a useful example from everything we just learnt.</a:t>
            </a:r>
          </a:p>
          <a:p>
            <a:pPr latinLnBrk="0">
              <a:lnSpc>
                <a:spcPct val="90000"/>
              </a:lnSpc>
            </a:pPr>
            <a:r>
              <a:rPr lang="en-US" sz="1100" dirty="0">
                <a:solidFill>
                  <a:schemeClr val="tx1"/>
                </a:solidFill>
                <a:latin typeface="+mn-lt"/>
                <a:cs typeface="+mn-cs"/>
              </a:rPr>
              <a:t>In groups (min 2, max 4)</a:t>
            </a:r>
          </a:p>
          <a:p>
            <a:pPr latinLnBrk="0">
              <a:lnSpc>
                <a:spcPct val="90000"/>
              </a:lnSpc>
            </a:pPr>
            <a:r>
              <a:rPr lang="en-US" sz="1100" dirty="0">
                <a:solidFill>
                  <a:schemeClr val="tx1"/>
                </a:solidFill>
                <a:latin typeface="+mn-lt"/>
                <a:cs typeface="+mn-cs"/>
              </a:rPr>
              <a:t>1: Create a greetings message (with your name’s)</a:t>
            </a:r>
          </a:p>
          <a:p>
            <a:pPr latinLnBrk="0">
              <a:lnSpc>
                <a:spcPct val="90000"/>
              </a:lnSpc>
            </a:pPr>
            <a:r>
              <a:rPr lang="en-US" sz="1100" dirty="0">
                <a:solidFill>
                  <a:schemeClr val="tx1"/>
                </a:solidFill>
                <a:latin typeface="+mn-lt"/>
                <a:cs typeface="+mn-cs"/>
              </a:rPr>
              <a:t>2: Measure and display the temperature</a:t>
            </a:r>
          </a:p>
          <a:p>
            <a:pPr latinLnBrk="0">
              <a:lnSpc>
                <a:spcPct val="90000"/>
              </a:lnSpc>
            </a:pPr>
            <a:r>
              <a:rPr lang="en-US" sz="1100" dirty="0">
                <a:solidFill>
                  <a:schemeClr val="tx1"/>
                </a:solidFill>
                <a:latin typeface="+mn-lt"/>
                <a:cs typeface="+mn-cs"/>
              </a:rPr>
              <a:t>3: Show a picture on the display</a:t>
            </a:r>
          </a:p>
          <a:p>
            <a:pPr indent="-228600" latinLnBrk="0">
              <a:lnSpc>
                <a:spcPct val="90000"/>
              </a:lnSpc>
              <a:buFont typeface="Arial" panose="020B0604020202020204" pitchFamily="34" charset="0"/>
              <a:buChar char="•"/>
            </a:pPr>
            <a:endParaRPr lang="en-US" sz="1100" dirty="0">
              <a:solidFill>
                <a:schemeClr val="tx1"/>
              </a:solidFill>
              <a:latin typeface="+mn-lt"/>
              <a:cs typeface="+mn-cs"/>
            </a:endParaRPr>
          </a:p>
          <a:p>
            <a:pPr indent="-228600" latinLnBrk="0">
              <a:lnSpc>
                <a:spcPct val="90000"/>
              </a:lnSpc>
              <a:buFont typeface="Arial" panose="020B0604020202020204" pitchFamily="34" charset="0"/>
              <a:buChar char="•"/>
            </a:pPr>
            <a:endParaRPr lang="en-US" sz="1100" dirty="0">
              <a:solidFill>
                <a:schemeClr val="tx1"/>
              </a:solidFill>
              <a:latin typeface="+mn-lt"/>
              <a:cs typeface="+mn-cs"/>
            </a:endParaRPr>
          </a:p>
          <a:p>
            <a:pPr latinLnBrk="0">
              <a:lnSpc>
                <a:spcPct val="90000"/>
              </a:lnSpc>
            </a:pPr>
            <a:r>
              <a:rPr lang="en-US" sz="1100" dirty="0">
                <a:solidFill>
                  <a:schemeClr val="tx1"/>
                </a:solidFill>
                <a:latin typeface="+mn-lt"/>
                <a:cs typeface="+mn-cs"/>
              </a:rPr>
              <a:t>Can you display an image depending on the temperature?</a:t>
            </a:r>
          </a:p>
          <a:p>
            <a:pPr latinLnBrk="0">
              <a:lnSpc>
                <a:spcPct val="90000"/>
              </a:lnSpc>
            </a:pPr>
            <a:r>
              <a:rPr lang="en-US" sz="1100" dirty="0">
                <a:solidFill>
                  <a:schemeClr val="tx1"/>
                </a:solidFill>
                <a:latin typeface="+mn-lt"/>
                <a:cs typeface="+mn-cs"/>
              </a:rPr>
              <a:t>If its hot maybe a sunshine, if it’s cold some snow?</a:t>
            </a:r>
          </a:p>
          <a:p>
            <a:pPr indent="-228600" latinLnBrk="0">
              <a:lnSpc>
                <a:spcPct val="90000"/>
              </a:lnSpc>
              <a:buFont typeface="Arial" panose="020B0604020202020204" pitchFamily="34" charset="0"/>
              <a:buChar char="•"/>
            </a:pPr>
            <a:endParaRPr lang="en-US" sz="1100" dirty="0">
              <a:solidFill>
                <a:schemeClr val="tx1"/>
              </a:solidFill>
              <a:latin typeface="+mn-lt"/>
              <a:cs typeface="+mn-cs"/>
            </a:endParaRPr>
          </a:p>
        </p:txBody>
      </p:sp>
    </p:spTree>
    <p:extLst>
      <p:ext uri="{BB962C8B-B14F-4D97-AF65-F5344CB8AC3E}">
        <p14:creationId xmlns:p14="http://schemas.microsoft.com/office/powerpoint/2010/main" val="420384852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456B-608F-4754-A461-7F4C03F82BC6}"/>
              </a:ext>
            </a:extLst>
          </p:cNvPr>
          <p:cNvSpPr>
            <a:spLocks noGrp="1"/>
          </p:cNvSpPr>
          <p:nvPr>
            <p:ph type="title"/>
          </p:nvPr>
        </p:nvSpPr>
        <p:spPr/>
        <p:txBody>
          <a:bodyPr/>
          <a:lstStyle/>
          <a:p>
            <a:r>
              <a:rPr lang="en-GB" dirty="0"/>
              <a:t>Sample Code</a:t>
            </a:r>
          </a:p>
        </p:txBody>
      </p:sp>
      <p:pic>
        <p:nvPicPr>
          <p:cNvPr id="5" name="Content Placeholder 4">
            <a:extLst>
              <a:ext uri="{FF2B5EF4-FFF2-40B4-BE49-F238E27FC236}">
                <a16:creationId xmlns:a16="http://schemas.microsoft.com/office/drawing/2014/main" id="{EA51F2E4-73A4-44F1-B43D-264C4D6BE7A4}"/>
              </a:ext>
            </a:extLst>
          </p:cNvPr>
          <p:cNvPicPr>
            <a:picLocks noGrp="1" noChangeAspect="1"/>
          </p:cNvPicPr>
          <p:nvPr>
            <p:ph idx="10"/>
          </p:nvPr>
        </p:nvPicPr>
        <p:blipFill>
          <a:blip r:embed="rId2"/>
          <a:stretch>
            <a:fillRect/>
          </a:stretch>
        </p:blipFill>
        <p:spPr>
          <a:xfrm>
            <a:off x="3184767" y="724227"/>
            <a:ext cx="4068741" cy="1944216"/>
          </a:xfrm>
          <a:prstGeom prst="rect">
            <a:avLst/>
          </a:prstGeom>
        </p:spPr>
      </p:pic>
      <p:pic>
        <p:nvPicPr>
          <p:cNvPr id="8" name="Picture 7">
            <a:extLst>
              <a:ext uri="{FF2B5EF4-FFF2-40B4-BE49-F238E27FC236}">
                <a16:creationId xmlns:a16="http://schemas.microsoft.com/office/drawing/2014/main" id="{AD4487A5-3619-4C13-9163-617AECC74A4C}"/>
              </a:ext>
            </a:extLst>
          </p:cNvPr>
          <p:cNvPicPr>
            <a:picLocks noChangeAspect="1"/>
          </p:cNvPicPr>
          <p:nvPr/>
        </p:nvPicPr>
        <p:blipFill>
          <a:blip r:embed="rId3"/>
          <a:stretch>
            <a:fillRect/>
          </a:stretch>
        </p:blipFill>
        <p:spPr>
          <a:xfrm>
            <a:off x="3203848" y="2673328"/>
            <a:ext cx="4049660" cy="2458722"/>
          </a:xfrm>
          <a:prstGeom prst="rect">
            <a:avLst/>
          </a:prstGeom>
        </p:spPr>
      </p:pic>
    </p:spTree>
    <p:extLst>
      <p:ext uri="{BB962C8B-B14F-4D97-AF65-F5344CB8AC3E}">
        <p14:creationId xmlns:p14="http://schemas.microsoft.com/office/powerpoint/2010/main" val="1880612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038A-1B77-4461-960E-FF0EA3298864}"/>
              </a:ext>
            </a:extLst>
          </p:cNvPr>
          <p:cNvSpPr>
            <a:spLocks noGrp="1"/>
          </p:cNvSpPr>
          <p:nvPr>
            <p:ph type="title"/>
          </p:nvPr>
        </p:nvSpPr>
        <p:spPr>
          <a:xfrm>
            <a:off x="3009332" y="3696135"/>
            <a:ext cx="2640841" cy="964765"/>
          </a:xfrm>
        </p:spPr>
        <p:txBody>
          <a:bodyPr vert="horz" lIns="91440" tIns="45720" rIns="91440" bIns="45720" rtlCol="0" anchor="ctr">
            <a:normAutofit/>
          </a:bodyPr>
          <a:lstStyle/>
          <a:p>
            <a:pPr algn="r" latinLnBrk="0">
              <a:lnSpc>
                <a:spcPct val="90000"/>
              </a:lnSpc>
            </a:pPr>
            <a:r>
              <a:rPr lang="en-US" sz="2900" kern="1200">
                <a:solidFill>
                  <a:schemeClr val="tx1"/>
                </a:solidFill>
                <a:latin typeface="+mj-lt"/>
                <a:ea typeface="+mj-ea"/>
                <a:cs typeface="+mj-cs"/>
              </a:rPr>
              <a:t>Resources</a:t>
            </a:r>
          </a:p>
        </p:txBody>
      </p:sp>
      <p:sp>
        <p:nvSpPr>
          <p:cNvPr id="23" name="Rectangle 15">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594" y="471781"/>
            <a:ext cx="912912" cy="6446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C8E69EB-7B96-4E17-BAF6-0ED96C9775B2}"/>
              </a:ext>
            </a:extLst>
          </p:cNvPr>
          <p:cNvPicPr>
            <a:picLocks noGrp="1" noChangeAspect="1"/>
          </p:cNvPicPr>
          <p:nvPr>
            <p:ph idx="10"/>
          </p:nvPr>
        </p:nvPicPr>
        <p:blipFill>
          <a:blip r:embed="rId2"/>
          <a:stretch>
            <a:fillRect/>
          </a:stretch>
        </p:blipFill>
        <p:spPr>
          <a:xfrm>
            <a:off x="575225" y="557091"/>
            <a:ext cx="682060" cy="474032"/>
          </a:xfrm>
          <a:prstGeom prst="rect">
            <a:avLst/>
          </a:prstGeom>
        </p:spPr>
      </p:pic>
      <p:sp>
        <p:nvSpPr>
          <p:cNvPr id="25" name="Right Triangle 17">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2762" y="476653"/>
            <a:ext cx="510306" cy="63731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9">
            <a:extLst>
              <a:ext uri="{FF2B5EF4-FFF2-40B4-BE49-F238E27FC236}">
                <a16:creationId xmlns:a16="http://schemas.microsoft.com/office/drawing/2014/main" id="{4CA07809-FD84-4293-BEDA-C920BB2A1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264" y="6639"/>
            <a:ext cx="1182114" cy="11095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1D285C4-C474-4B55-8922-E8F746CBC6E7}"/>
              </a:ext>
            </a:extLst>
          </p:cNvPr>
          <p:cNvPicPr>
            <a:picLocks noChangeAspect="1"/>
          </p:cNvPicPr>
          <p:nvPr/>
        </p:nvPicPr>
        <p:blipFill>
          <a:blip r:embed="rId3"/>
          <a:stretch>
            <a:fillRect/>
          </a:stretch>
        </p:blipFill>
        <p:spPr>
          <a:xfrm>
            <a:off x="3886509" y="139684"/>
            <a:ext cx="847565" cy="847565"/>
          </a:xfrm>
          <a:prstGeom prst="rect">
            <a:avLst/>
          </a:prstGeom>
        </p:spPr>
      </p:pic>
      <p:sp>
        <p:nvSpPr>
          <p:cNvPr id="22" name="Right Triangle 21">
            <a:extLst>
              <a:ext uri="{FF2B5EF4-FFF2-40B4-BE49-F238E27FC236}">
                <a16:creationId xmlns:a16="http://schemas.microsoft.com/office/drawing/2014/main" id="{A06D4B98-7FBD-4771-9C71-AE026D670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722" y="0"/>
            <a:ext cx="819195" cy="1109524"/>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8052" y="466139"/>
            <a:ext cx="3024378" cy="16527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830" y="2136067"/>
            <a:ext cx="1754306" cy="25620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35607" y="743912"/>
            <a:ext cx="1028700" cy="1767583"/>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3779" y="1114373"/>
            <a:ext cx="1493203" cy="1028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145408-3B19-4C8F-8E6D-63A3BF63E187}"/>
              </a:ext>
            </a:extLst>
          </p:cNvPr>
          <p:cNvPicPr>
            <a:picLocks noChangeAspect="1"/>
          </p:cNvPicPr>
          <p:nvPr/>
        </p:nvPicPr>
        <p:blipFill>
          <a:blip r:embed="rId4"/>
          <a:stretch>
            <a:fillRect/>
          </a:stretch>
        </p:blipFill>
        <p:spPr>
          <a:xfrm>
            <a:off x="2384013" y="1224079"/>
            <a:ext cx="1158192" cy="802048"/>
          </a:xfrm>
          <a:prstGeom prst="rect">
            <a:avLst/>
          </a:prstGeom>
        </p:spPr>
      </p:pic>
      <p:sp>
        <p:nvSpPr>
          <p:cNvPr id="32" name="Right Triangle 31">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5121" y="1828173"/>
            <a:ext cx="244200" cy="304977"/>
          </a:xfrm>
          <a:prstGeom prst="rtTriangle">
            <a:avLst/>
          </a:prstGeom>
          <a:solidFill>
            <a:srgbClr val="62D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DECE932-A495-49DC-BD44-1E422D86F76C}"/>
              </a:ext>
            </a:extLst>
          </p:cNvPr>
          <p:cNvPicPr>
            <a:picLocks noChangeAspect="1"/>
          </p:cNvPicPr>
          <p:nvPr/>
        </p:nvPicPr>
        <p:blipFill>
          <a:blip r:embed="rId5"/>
          <a:stretch>
            <a:fillRect/>
          </a:stretch>
        </p:blipFill>
        <p:spPr>
          <a:xfrm>
            <a:off x="5794014" y="603930"/>
            <a:ext cx="2787015" cy="1393507"/>
          </a:xfrm>
          <a:prstGeom prst="rect">
            <a:avLst/>
          </a:prstGeom>
        </p:spPr>
      </p:pic>
      <p:sp>
        <p:nvSpPr>
          <p:cNvPr id="34" name="Right Triangle 33">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37936" y="2432291"/>
            <a:ext cx="1410822" cy="819195"/>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4425" y="2132489"/>
            <a:ext cx="2606040" cy="14127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0326" y="1116166"/>
            <a:ext cx="819195" cy="1023074"/>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03DB71A4-74AA-406D-9553-61C0C6D23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0819" y="1111308"/>
            <a:ext cx="1168347" cy="1021842"/>
          </a:xfrm>
          <a:custGeom>
            <a:avLst/>
            <a:gdLst>
              <a:gd name="connsiteX0" fmla="*/ 0 w 1557796"/>
              <a:gd name="connsiteY0" fmla="*/ 0 h 1362456"/>
              <a:gd name="connsiteX1" fmla="*/ 1557796 w 1557796"/>
              <a:gd name="connsiteY1" fmla="*/ 0 h 1362456"/>
              <a:gd name="connsiteX2" fmla="*/ 1557796 w 1557796"/>
              <a:gd name="connsiteY2" fmla="*/ 1362456 h 1362456"/>
              <a:gd name="connsiteX3" fmla="*/ 1090945 w 15577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557796" h="1362456">
                <a:moveTo>
                  <a:pt x="0" y="0"/>
                </a:moveTo>
                <a:lnTo>
                  <a:pt x="1557796" y="0"/>
                </a:lnTo>
                <a:lnTo>
                  <a:pt x="1557796" y="1362456"/>
                </a:lnTo>
                <a:lnTo>
                  <a:pt x="1090945" y="136245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42" name="Right Triangle 41">
            <a:extLst>
              <a:ext uri="{FF2B5EF4-FFF2-40B4-BE49-F238E27FC236}">
                <a16:creationId xmlns:a16="http://schemas.microsoft.com/office/drawing/2014/main" id="{DA9994C2-211B-4BF6-B6A0-D6747159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7264" y="1110076"/>
            <a:ext cx="819195" cy="1023074"/>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071F63D2-09D5-4432-AA09-871B0D2F48CF}"/>
              </a:ext>
            </a:extLst>
          </p:cNvPr>
          <p:cNvPicPr>
            <a:picLocks noChangeAspect="1"/>
          </p:cNvPicPr>
          <p:nvPr/>
        </p:nvPicPr>
        <p:blipFill>
          <a:blip r:embed="rId6"/>
          <a:stretch>
            <a:fillRect/>
          </a:stretch>
        </p:blipFill>
        <p:spPr>
          <a:xfrm>
            <a:off x="589535" y="2421010"/>
            <a:ext cx="1524162" cy="2032216"/>
          </a:xfrm>
          <a:prstGeom prst="rect">
            <a:avLst/>
          </a:prstGeom>
        </p:spPr>
      </p:pic>
      <p:pic>
        <p:nvPicPr>
          <p:cNvPr id="8" name="Picture 7">
            <a:extLst>
              <a:ext uri="{FF2B5EF4-FFF2-40B4-BE49-F238E27FC236}">
                <a16:creationId xmlns:a16="http://schemas.microsoft.com/office/drawing/2014/main" id="{2C296644-99BD-4840-8D74-885E14A0D017}"/>
              </a:ext>
            </a:extLst>
          </p:cNvPr>
          <p:cNvPicPr>
            <a:picLocks noChangeAspect="1"/>
          </p:cNvPicPr>
          <p:nvPr/>
        </p:nvPicPr>
        <p:blipFill>
          <a:blip r:embed="rId7"/>
          <a:stretch>
            <a:fillRect/>
          </a:stretch>
        </p:blipFill>
        <p:spPr>
          <a:xfrm>
            <a:off x="3462100" y="2234613"/>
            <a:ext cx="1839308" cy="1208499"/>
          </a:xfrm>
          <a:prstGeom prst="rect">
            <a:avLst/>
          </a:prstGeom>
        </p:spPr>
      </p:pic>
      <p:sp>
        <p:nvSpPr>
          <p:cNvPr id="44" name="Right Triangle 43">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87221" y="3710585"/>
            <a:ext cx="1121638" cy="837806"/>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F9F5D7-71C4-4EB0-8A4D-050C2D3CB40B}"/>
              </a:ext>
            </a:extLst>
          </p:cNvPr>
          <p:cNvSpPr>
            <a:spLocks noGrp="1"/>
          </p:cNvSpPr>
          <p:nvPr>
            <p:ph idx="1"/>
          </p:nvPr>
        </p:nvSpPr>
        <p:spPr>
          <a:xfrm>
            <a:off x="5891472" y="2364786"/>
            <a:ext cx="2779933" cy="2296113"/>
          </a:xfrm>
        </p:spPr>
        <p:txBody>
          <a:bodyPr vert="horz" lIns="91440" tIns="45720" rIns="91440" bIns="45720" rtlCol="0" anchor="ctr">
            <a:normAutofit/>
          </a:bodyPr>
          <a:lstStyle/>
          <a:p>
            <a:pPr indent="-228600" latinLnBrk="0">
              <a:lnSpc>
                <a:spcPct val="90000"/>
              </a:lnSpc>
              <a:buFont typeface="Arial" panose="020B0604020202020204" pitchFamily="34" charset="0"/>
              <a:buChar char="•"/>
            </a:pPr>
            <a:r>
              <a:rPr lang="en-US" sz="1100" dirty="0">
                <a:solidFill>
                  <a:schemeClr val="tx1"/>
                </a:solidFill>
                <a:hlinkClick r:id="rId8">
                  <a:extLst>
                    <a:ext uri="{A12FA001-AC4F-418D-AE19-62706E023703}">
                      <ahyp:hlinkClr xmlns:ahyp="http://schemas.microsoft.com/office/drawing/2018/hyperlinkcolor" val="tx"/>
                    </a:ext>
                  </a:extLst>
                </a:hlinkClick>
              </a:rPr>
              <a:t>https://astro-pi.org/missions/zero/</a:t>
            </a:r>
            <a:endParaRPr lang="en-US" sz="1100" dirty="0">
              <a:solidFill>
                <a:schemeClr val="tx1"/>
              </a:solidFill>
            </a:endParaRPr>
          </a:p>
          <a:p>
            <a:pPr indent="-228600" latinLnBrk="0">
              <a:lnSpc>
                <a:spcPct val="90000"/>
              </a:lnSpc>
              <a:buFont typeface="Arial" panose="020B0604020202020204" pitchFamily="34" charset="0"/>
              <a:buChar char="•"/>
            </a:pPr>
            <a:r>
              <a:rPr lang="en-US" sz="1100" dirty="0">
                <a:solidFill>
                  <a:schemeClr val="tx1"/>
                </a:solidFill>
                <a:hlinkClick r:id="rId9">
                  <a:extLst>
                    <a:ext uri="{A12FA001-AC4F-418D-AE19-62706E023703}">
                      <ahyp:hlinkClr xmlns:ahyp="http://schemas.microsoft.com/office/drawing/2018/hyperlinkcolor" val="tx"/>
                    </a:ext>
                  </a:extLst>
                </a:hlinkClick>
              </a:rPr>
              <a:t>https://trinket.io/sense-hat</a:t>
            </a:r>
            <a:r>
              <a:rPr lang="en-US" sz="1100" dirty="0">
                <a:solidFill>
                  <a:schemeClr val="tx1"/>
                </a:solidFill>
              </a:rPr>
              <a:t> </a:t>
            </a:r>
          </a:p>
          <a:p>
            <a:pPr indent="-228600" latinLnBrk="0">
              <a:lnSpc>
                <a:spcPct val="90000"/>
              </a:lnSpc>
              <a:buFont typeface="Arial" panose="020B0604020202020204" pitchFamily="34" charset="0"/>
              <a:buChar char="•"/>
            </a:pPr>
            <a:r>
              <a:rPr lang="en-US" sz="1050" dirty="0">
                <a:solidFill>
                  <a:schemeClr val="tx1"/>
                </a:solidFill>
                <a:hlinkClick r:id="rId10">
                  <a:extLst>
                    <a:ext uri="{A12FA001-AC4F-418D-AE19-62706E023703}">
                      <ahyp:hlinkClr xmlns:ahyp="http://schemas.microsoft.com/office/drawing/2018/hyperlinkcolor" val="tx"/>
                    </a:ext>
                  </a:extLst>
                </a:hlinkClick>
              </a:rPr>
              <a:t>https://chertseyradioclub.blogspot.com</a:t>
            </a:r>
            <a:r>
              <a:rPr lang="en-US" sz="1050" dirty="0">
                <a:solidFill>
                  <a:schemeClr val="tx1"/>
                </a:solidFill>
              </a:rPr>
              <a:t> </a:t>
            </a:r>
          </a:p>
          <a:p>
            <a:pPr indent="-228600" latinLnBrk="0">
              <a:lnSpc>
                <a:spcPct val="90000"/>
              </a:lnSpc>
              <a:buFont typeface="Arial" panose="020B0604020202020204" pitchFamily="34" charset="0"/>
              <a:buChar char="•"/>
            </a:pPr>
            <a:r>
              <a:rPr lang="en-US" sz="1050" dirty="0">
                <a:solidFill>
                  <a:schemeClr val="tx1"/>
                </a:solidFill>
                <a:hlinkClick r:id="rId11">
                  <a:extLst>
                    <a:ext uri="{A12FA001-AC4F-418D-AE19-62706E023703}">
                      <ahyp:hlinkClr xmlns:ahyp="http://schemas.microsoft.com/office/drawing/2018/hyperlinkcolor" val="tx"/>
                    </a:ext>
                  </a:extLst>
                </a:hlinkClick>
              </a:rPr>
              <a:t>chertseyradioclub@Hotmail.com</a:t>
            </a:r>
            <a:endParaRPr lang="en-US" sz="1050" dirty="0">
              <a:solidFill>
                <a:schemeClr val="tx1"/>
              </a:solidFill>
            </a:endParaRPr>
          </a:p>
          <a:p>
            <a:pPr indent="-228600" latinLnBrk="0">
              <a:lnSpc>
                <a:spcPct val="90000"/>
              </a:lnSpc>
              <a:buFont typeface="Arial" panose="020B0604020202020204" pitchFamily="34" charset="0"/>
              <a:buChar char="•"/>
            </a:pPr>
            <a:r>
              <a:rPr lang="en-US" sz="1050" dirty="0">
                <a:solidFill>
                  <a:schemeClr val="tx1"/>
                </a:solidFill>
              </a:rPr>
              <a:t>Twitter: @</a:t>
            </a:r>
            <a:r>
              <a:rPr lang="en-US" sz="1050" dirty="0" err="1">
                <a:solidFill>
                  <a:schemeClr val="tx1"/>
                </a:solidFill>
              </a:rPr>
              <a:t>chertseyrc</a:t>
            </a:r>
            <a:endParaRPr lang="en-US" sz="1050" dirty="0">
              <a:solidFill>
                <a:schemeClr val="tx1"/>
              </a:solidFill>
            </a:endParaRPr>
          </a:p>
          <a:p>
            <a:pPr indent="-228600" latinLnBrk="0">
              <a:lnSpc>
                <a:spcPct val="90000"/>
              </a:lnSpc>
              <a:buFont typeface="Arial" panose="020B0604020202020204" pitchFamily="34" charset="0"/>
              <a:buChar char="•"/>
            </a:pPr>
            <a:r>
              <a:rPr lang="en-US" sz="1050" dirty="0">
                <a:solidFill>
                  <a:schemeClr val="tx1"/>
                </a:solidFill>
              </a:rPr>
              <a:t>Twitter: @</a:t>
            </a:r>
            <a:r>
              <a:rPr lang="en-US" sz="1050" dirty="0" err="1">
                <a:solidFill>
                  <a:schemeClr val="tx1"/>
                </a:solidFill>
              </a:rPr>
              <a:t>eghamjam</a:t>
            </a:r>
            <a:endParaRPr lang="en-US" sz="1050" dirty="0">
              <a:solidFill>
                <a:schemeClr val="tx1"/>
              </a:solidFill>
            </a:endParaRPr>
          </a:p>
          <a:p>
            <a:pPr indent="-228600" latinLnBrk="0">
              <a:lnSpc>
                <a:spcPct val="90000"/>
              </a:lnSpc>
              <a:buFont typeface="Arial" panose="020B0604020202020204" pitchFamily="34" charset="0"/>
              <a:buChar char="•"/>
            </a:pPr>
            <a:r>
              <a:rPr lang="en-US" sz="1050" dirty="0">
                <a:solidFill>
                  <a:schemeClr val="tx1"/>
                </a:solidFill>
              </a:rPr>
              <a:t>Twitter: @</a:t>
            </a:r>
            <a:r>
              <a:rPr lang="en-US" sz="1050" dirty="0" err="1">
                <a:solidFill>
                  <a:schemeClr val="tx1"/>
                </a:solidFill>
              </a:rPr>
              <a:t>astro_pi</a:t>
            </a:r>
            <a:endParaRPr lang="en-US" sz="1050" dirty="0">
              <a:solidFill>
                <a:schemeClr val="tx1"/>
              </a:solidFill>
            </a:endParaRPr>
          </a:p>
        </p:txBody>
      </p:sp>
    </p:spTree>
    <p:extLst>
      <p:ext uri="{BB962C8B-B14F-4D97-AF65-F5344CB8AC3E}">
        <p14:creationId xmlns:p14="http://schemas.microsoft.com/office/powerpoint/2010/main" val="126373890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059971" y="1337969"/>
            <a:ext cx="3483937" cy="2166835"/>
          </a:xfrm>
        </p:spPr>
        <p:txBody>
          <a:bodyPr vert="horz" lIns="91440" tIns="45720" rIns="91440" bIns="45720" rtlCol="0" anchor="b">
            <a:normAutofit/>
          </a:bodyPr>
          <a:lstStyle/>
          <a:p>
            <a:pPr latinLnBrk="0">
              <a:lnSpc>
                <a:spcPct val="90000"/>
              </a:lnSpc>
            </a:pPr>
            <a:r>
              <a:rPr lang="en-US" sz="5600" dirty="0">
                <a:solidFill>
                  <a:schemeClr val="tx1"/>
                </a:solidFill>
                <a:latin typeface="+mj-lt"/>
                <a:cs typeface="+mj-cs"/>
              </a:rPr>
              <a:t>Hands on Astro-Pi</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51435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3">
            <a:extLst>
              <a:ext uri="{FF2B5EF4-FFF2-40B4-BE49-F238E27FC236}">
                <a16:creationId xmlns:a16="http://schemas.microsoft.com/office/drawing/2014/main" id="{7B6B796E-8D08-4C3E-AF64-E576B290BFA2}"/>
              </a:ext>
            </a:extLst>
          </p:cNvPr>
          <p:cNvPicPr>
            <a:picLocks noGrp="1" noChangeAspect="1"/>
          </p:cNvPicPr>
          <p:nvPr>
            <p:ph idx="1"/>
          </p:nvPr>
        </p:nvPicPr>
        <p:blipFill rotWithShape="1">
          <a:blip r:embed="rId2"/>
          <a:srcRect t="14619" r="-2" b="-2"/>
          <a:stretch/>
        </p:blipFill>
        <p:spPr>
          <a:xfrm>
            <a:off x="20" y="10"/>
            <a:ext cx="4518095" cy="51434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09059448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rgbClr val="4A7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393192" y="3575304"/>
            <a:ext cx="4945641" cy="1218907"/>
          </a:xfrm>
        </p:spPr>
        <p:txBody>
          <a:bodyPr vert="horz" lIns="91440" tIns="45720" rIns="91440" bIns="45720" rtlCol="0" anchor="ctr">
            <a:normAutofit/>
          </a:bodyPr>
          <a:lstStyle/>
          <a:p>
            <a:pPr algn="r" latinLnBrk="0">
              <a:lnSpc>
                <a:spcPct val="90000"/>
              </a:lnSpc>
            </a:pPr>
            <a:r>
              <a:rPr lang="en-US" altLang="ko-KR" sz="4100" dirty="0">
                <a:solidFill>
                  <a:srgbClr val="FFFFFF"/>
                </a:solidFill>
                <a:latin typeface="+mj-lt"/>
                <a:cs typeface="+mj-cs"/>
              </a:rPr>
              <a:t>What is sense hat?</a:t>
            </a:r>
          </a:p>
        </p:txBody>
      </p:sp>
      <p:pic>
        <p:nvPicPr>
          <p:cNvPr id="4" name="Content Placeholder 3" descr="A circuit board&#10;&#10;Description generated with very high confidence">
            <a:extLst>
              <a:ext uri="{FF2B5EF4-FFF2-40B4-BE49-F238E27FC236}">
                <a16:creationId xmlns:a16="http://schemas.microsoft.com/office/drawing/2014/main" id="{EDCDC470-D981-4E81-9F74-3CEF133689DF}"/>
              </a:ext>
            </a:extLst>
          </p:cNvPr>
          <p:cNvPicPr>
            <a:picLocks noGrp="1" noChangeAspect="1"/>
          </p:cNvPicPr>
          <p:nvPr>
            <p:ph idx="10"/>
          </p:nvPr>
        </p:nvPicPr>
        <p:blipFill rotWithShape="1">
          <a:blip r:embed="rId2"/>
          <a:srcRect t="15468" r="-2" b="14630"/>
          <a:stretch/>
        </p:blipFill>
        <p:spPr>
          <a:xfrm>
            <a:off x="245660" y="241299"/>
            <a:ext cx="5293729" cy="3080544"/>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ontent Placeholder 1"/>
          <p:cNvSpPr>
            <a:spLocks noGrp="1"/>
          </p:cNvSpPr>
          <p:nvPr>
            <p:ph idx="1"/>
          </p:nvPr>
        </p:nvSpPr>
        <p:spPr>
          <a:xfrm>
            <a:off x="6021989" y="688293"/>
            <a:ext cx="2568554" cy="3639272"/>
          </a:xfrm>
        </p:spPr>
        <p:txBody>
          <a:bodyPr vert="horz" lIns="91440" tIns="45720" rIns="91440" bIns="45720" rtlCol="0" anchor="ctr">
            <a:normAutofit/>
          </a:bodyPr>
          <a:lstStyle/>
          <a:p>
            <a:pPr lvl="0" latinLnBrk="0">
              <a:lnSpc>
                <a:spcPct val="90000"/>
              </a:lnSpc>
            </a:pPr>
            <a:r>
              <a:rPr lang="en-US" sz="1500" b="1" dirty="0">
                <a:solidFill>
                  <a:srgbClr val="FFFFFF"/>
                </a:solidFill>
                <a:latin typeface="+mn-lt"/>
                <a:cs typeface="+mn-cs"/>
              </a:rPr>
              <a:t>The Sense HAT is an add-on board for the Raspberry Pi, made especially for the Astro Pi competition. The board allows you to make measurements of temperature, humidity, pressure, and orientation, and to output information using its built-in LED matrix.</a:t>
            </a:r>
          </a:p>
        </p:txBody>
      </p:sp>
    </p:spTree>
    <p:extLst>
      <p:ext uri="{BB962C8B-B14F-4D97-AF65-F5344CB8AC3E}">
        <p14:creationId xmlns:p14="http://schemas.microsoft.com/office/powerpoint/2010/main" val="97910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66391" y="286052"/>
            <a:ext cx="1650235"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A682CD-60F8-4827-841C-2DC5878A0078}"/>
              </a:ext>
            </a:extLst>
          </p:cNvPr>
          <p:cNvSpPr>
            <a:spLocks noGrp="1"/>
          </p:cNvSpPr>
          <p:nvPr>
            <p:ph type="title"/>
          </p:nvPr>
        </p:nvSpPr>
        <p:spPr>
          <a:xfrm>
            <a:off x="725214" y="903081"/>
            <a:ext cx="2002054" cy="1335881"/>
          </a:xfrm>
        </p:spPr>
        <p:txBody>
          <a:bodyPr vert="horz" lIns="91440" tIns="45720" rIns="91440" bIns="45720" rtlCol="0" anchor="ctr">
            <a:normAutofit/>
          </a:bodyPr>
          <a:lstStyle/>
          <a:p>
            <a:pPr latinLnBrk="0">
              <a:lnSpc>
                <a:spcPct val="90000"/>
              </a:lnSpc>
            </a:pPr>
            <a:r>
              <a:rPr lang="en-US" sz="2400" kern="1200">
                <a:solidFill>
                  <a:srgbClr val="FFFFFF"/>
                </a:solidFill>
                <a:latin typeface="+mj-lt"/>
                <a:ea typeface="+mj-ea"/>
                <a:cs typeface="+mj-cs"/>
              </a:rPr>
              <a:t>Online Sense HAT emulator</a:t>
            </a:r>
          </a:p>
        </p:txBody>
      </p:sp>
      <p:sp>
        <p:nvSpPr>
          <p:cNvPr id="3" name="Content Placeholder 2">
            <a:extLst>
              <a:ext uri="{FF2B5EF4-FFF2-40B4-BE49-F238E27FC236}">
                <a16:creationId xmlns:a16="http://schemas.microsoft.com/office/drawing/2014/main" id="{468199FB-FAA8-451E-A3F8-3F253B37FEF3}"/>
              </a:ext>
            </a:extLst>
          </p:cNvPr>
          <p:cNvSpPr>
            <a:spLocks noGrp="1"/>
          </p:cNvSpPr>
          <p:nvPr>
            <p:ph idx="1"/>
          </p:nvPr>
        </p:nvSpPr>
        <p:spPr>
          <a:xfrm>
            <a:off x="725213" y="2516347"/>
            <a:ext cx="2118595" cy="1820500"/>
          </a:xfrm>
        </p:spPr>
        <p:txBody>
          <a:bodyPr vert="horz" lIns="91440" tIns="45720" rIns="91440" bIns="45720" rtlCol="0">
            <a:normAutofit/>
          </a:bodyPr>
          <a:lstStyle/>
          <a:p>
            <a:pPr latinLnBrk="0">
              <a:lnSpc>
                <a:spcPct val="90000"/>
              </a:lnSpc>
            </a:pPr>
            <a:r>
              <a:rPr lang="en-US" sz="1200" dirty="0">
                <a:solidFill>
                  <a:schemeClr val="tx1"/>
                </a:solidFill>
                <a:latin typeface="+mn-lt"/>
                <a:cs typeface="+mn-cs"/>
              </a:rPr>
              <a:t>https://trinket.io/sense-hat </a:t>
            </a:r>
          </a:p>
          <a:p>
            <a:pPr latinLnBrk="0">
              <a:lnSpc>
                <a:spcPct val="90000"/>
              </a:lnSpc>
            </a:pPr>
            <a:r>
              <a:rPr lang="en-US" sz="1200" dirty="0">
                <a:solidFill>
                  <a:schemeClr val="tx1"/>
                </a:solidFill>
                <a:latin typeface="+mn-lt"/>
                <a:cs typeface="+mn-cs"/>
              </a:rPr>
              <a:t>Allows you to experiment, using existing computer without buying the extra hardware</a:t>
            </a:r>
          </a:p>
        </p:txBody>
      </p:sp>
      <p:pic>
        <p:nvPicPr>
          <p:cNvPr id="5" name="Content Placeholder 4" descr="A screenshot of a cell phone&#10;&#10;Description generated with very high confidence">
            <a:extLst>
              <a:ext uri="{FF2B5EF4-FFF2-40B4-BE49-F238E27FC236}">
                <a16:creationId xmlns:a16="http://schemas.microsoft.com/office/drawing/2014/main" id="{3FCA1E51-3B95-45A9-9E4E-2619E1E5D6CD}"/>
              </a:ext>
            </a:extLst>
          </p:cNvPr>
          <p:cNvPicPr>
            <a:picLocks noGrp="1" noChangeAspect="1"/>
          </p:cNvPicPr>
          <p:nvPr>
            <p:ph idx="10"/>
          </p:nvPr>
        </p:nvPicPr>
        <p:blipFill>
          <a:blip r:embed="rId2"/>
          <a:stretch>
            <a:fillRect/>
          </a:stretch>
        </p:blipFill>
        <p:spPr>
          <a:xfrm>
            <a:off x="3496576" y="1101718"/>
            <a:ext cx="5177792" cy="2847785"/>
          </a:xfrm>
          <a:prstGeom prst="rect">
            <a:avLst/>
          </a:prstGeom>
        </p:spPr>
      </p:pic>
    </p:spTree>
    <p:extLst>
      <p:ext uri="{BB962C8B-B14F-4D97-AF65-F5344CB8AC3E}">
        <p14:creationId xmlns:p14="http://schemas.microsoft.com/office/powerpoint/2010/main" val="50124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11157"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B9E9810-35F8-44E4-A0FC-55DFD887F822}"/>
              </a:ext>
            </a:extLst>
          </p:cNvPr>
          <p:cNvSpPr>
            <a:spLocks noGrp="1"/>
          </p:cNvSpPr>
          <p:nvPr>
            <p:ph type="title"/>
          </p:nvPr>
        </p:nvSpPr>
        <p:spPr>
          <a:xfrm>
            <a:off x="4067945" y="602216"/>
            <a:ext cx="4713790" cy="1090538"/>
          </a:xfrm>
        </p:spPr>
        <p:txBody>
          <a:bodyPr vert="horz" lIns="91440" tIns="45720" rIns="91440" bIns="45720" rtlCol="0" anchor="ctr">
            <a:normAutofit/>
          </a:bodyPr>
          <a:lstStyle/>
          <a:p>
            <a:pPr latinLnBrk="0">
              <a:lnSpc>
                <a:spcPct val="90000"/>
              </a:lnSpc>
            </a:pPr>
            <a:r>
              <a:rPr lang="en-US" sz="1800" dirty="0">
                <a:solidFill>
                  <a:srgbClr val="000000"/>
                </a:solidFill>
                <a:latin typeface="+mj-lt"/>
                <a:cs typeface="+mj-cs"/>
              </a:rPr>
              <a:t>Sense HAT emulator on the Raspberry Pi</a:t>
            </a:r>
          </a:p>
        </p:txBody>
      </p:sp>
      <p:sp>
        <p:nvSpPr>
          <p:cNvPr id="1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8" cy="405072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6630AD54-8592-48DC-B94C-D014723FBE55}"/>
              </a:ext>
            </a:extLst>
          </p:cNvPr>
          <p:cNvPicPr>
            <a:picLocks noGrp="1" noChangeAspect="1"/>
          </p:cNvPicPr>
          <p:nvPr>
            <p:ph idx="10"/>
          </p:nvPr>
        </p:nvPicPr>
        <p:blipFill rotWithShape="1">
          <a:blip r:embed="rId3">
            <a:alphaModFix/>
            <a:extLst/>
          </a:blip>
          <a:srcRect l="3001" r="8860" b="-1"/>
          <a:stretch/>
        </p:blipFill>
        <p:spPr>
          <a:xfrm>
            <a:off x="20" y="680423"/>
            <a:ext cx="3628510" cy="3797803"/>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D87897D2-66E2-4ABA-8B08-598AFF0541BB}"/>
              </a:ext>
            </a:extLst>
          </p:cNvPr>
          <p:cNvSpPr>
            <a:spLocks noGrp="1"/>
          </p:cNvSpPr>
          <p:nvPr>
            <p:ph idx="1"/>
          </p:nvPr>
        </p:nvSpPr>
        <p:spPr>
          <a:xfrm>
            <a:off x="4716016" y="850400"/>
            <a:ext cx="3733184" cy="2873478"/>
          </a:xfrm>
        </p:spPr>
        <p:txBody>
          <a:bodyPr vert="horz" lIns="91440" tIns="45720" rIns="91440" bIns="45720" rtlCol="0" anchor="ctr">
            <a:normAutofit fontScale="92500"/>
          </a:bodyPr>
          <a:lstStyle/>
          <a:p>
            <a:pPr latinLnBrk="0">
              <a:lnSpc>
                <a:spcPct val="90000"/>
              </a:lnSpc>
            </a:pPr>
            <a:endParaRPr lang="en-US" sz="1100" dirty="0">
              <a:solidFill>
                <a:srgbClr val="000000"/>
              </a:solidFill>
              <a:latin typeface="+mn-lt"/>
              <a:cs typeface="+mn-cs"/>
            </a:endParaRPr>
          </a:p>
          <a:p>
            <a:pPr latinLnBrk="0">
              <a:lnSpc>
                <a:spcPct val="90000"/>
              </a:lnSpc>
            </a:pPr>
            <a:endParaRPr lang="en-US" sz="1100" dirty="0">
              <a:solidFill>
                <a:srgbClr val="000000"/>
              </a:solidFill>
              <a:latin typeface="+mn-lt"/>
              <a:cs typeface="+mn-cs"/>
            </a:endParaRPr>
          </a:p>
          <a:p>
            <a:pPr latinLnBrk="0">
              <a:lnSpc>
                <a:spcPct val="90000"/>
              </a:lnSpc>
            </a:pPr>
            <a:endParaRPr lang="en-US" sz="1100" dirty="0">
              <a:solidFill>
                <a:srgbClr val="000000"/>
              </a:solidFill>
              <a:latin typeface="+mn-lt"/>
              <a:cs typeface="+mn-cs"/>
            </a:endParaRPr>
          </a:p>
          <a:p>
            <a:pPr latinLnBrk="0">
              <a:lnSpc>
                <a:spcPct val="90000"/>
              </a:lnSpc>
            </a:pPr>
            <a:r>
              <a:rPr lang="en-US" sz="1100" dirty="0">
                <a:solidFill>
                  <a:srgbClr val="000000"/>
                </a:solidFill>
                <a:latin typeface="+mn-lt"/>
                <a:cs typeface="+mn-cs"/>
              </a:rPr>
              <a:t>If you are using a Raspberry Pi, there is a Sense HAT emulator included in the Raspbian operating system.</a:t>
            </a:r>
          </a:p>
          <a:p>
            <a:pPr latinLnBrk="0">
              <a:lnSpc>
                <a:spcPct val="90000"/>
              </a:lnSpc>
            </a:pPr>
            <a:endParaRPr lang="en-US" sz="1100" dirty="0">
              <a:solidFill>
                <a:srgbClr val="000000"/>
              </a:solidFill>
              <a:latin typeface="+mn-lt"/>
              <a:cs typeface="+mn-cs"/>
            </a:endParaRPr>
          </a:p>
          <a:p>
            <a:pPr latinLnBrk="0">
              <a:lnSpc>
                <a:spcPct val="90000"/>
              </a:lnSpc>
            </a:pPr>
            <a:r>
              <a:rPr lang="en-GB" sz="1100" dirty="0">
                <a:latin typeface="+mn-lt"/>
              </a:rPr>
              <a:t>From the main menu, select Programming &gt; Sense HAT emulator to open a window containing the emulator.</a:t>
            </a:r>
          </a:p>
          <a:p>
            <a:pPr latinLnBrk="0">
              <a:lnSpc>
                <a:spcPct val="90000"/>
              </a:lnSpc>
            </a:pPr>
            <a:r>
              <a:rPr lang="en-GB" sz="1100" dirty="0">
                <a:latin typeface="+mn-lt"/>
              </a:rPr>
              <a:t>If you are using this version of the emulator, your program must import from </a:t>
            </a:r>
            <a:r>
              <a:rPr lang="en-GB" sz="1100" dirty="0" err="1">
                <a:latin typeface="+mn-lt"/>
              </a:rPr>
              <a:t>sense_emu</a:t>
            </a:r>
            <a:r>
              <a:rPr lang="en-GB" sz="1100" dirty="0">
                <a:latin typeface="+mn-lt"/>
              </a:rPr>
              <a:t> instead of </a:t>
            </a:r>
            <a:r>
              <a:rPr lang="en-GB" sz="1100" dirty="0" err="1">
                <a:latin typeface="+mn-lt"/>
              </a:rPr>
              <a:t>sense_hat</a:t>
            </a:r>
            <a:r>
              <a:rPr lang="en-GB" sz="1100" dirty="0">
                <a:latin typeface="+mn-lt"/>
              </a:rPr>
              <a:t>:</a:t>
            </a:r>
          </a:p>
          <a:p>
            <a:pPr latinLnBrk="0">
              <a:lnSpc>
                <a:spcPct val="90000"/>
              </a:lnSpc>
            </a:pPr>
            <a:endParaRPr lang="en-GB" sz="1100" dirty="0">
              <a:latin typeface="+mn-lt"/>
            </a:endParaRPr>
          </a:p>
          <a:p>
            <a:pPr latinLnBrk="0">
              <a:lnSpc>
                <a:spcPct val="90000"/>
              </a:lnSpc>
            </a:pPr>
            <a:endParaRPr lang="en-US" sz="1100" dirty="0">
              <a:solidFill>
                <a:srgbClr val="000000"/>
              </a:solidFill>
              <a:latin typeface="+mn-lt"/>
              <a:cs typeface="+mn-cs"/>
            </a:endParaRPr>
          </a:p>
          <a:p>
            <a:pPr indent="-228600" latinLnBrk="0">
              <a:lnSpc>
                <a:spcPct val="90000"/>
              </a:lnSpc>
              <a:buFont typeface="Arial" panose="020B0604020202020204" pitchFamily="34" charset="0"/>
              <a:buChar char="•"/>
            </a:pPr>
            <a:endParaRPr lang="en-US" sz="1500" dirty="0">
              <a:solidFill>
                <a:srgbClr val="000000"/>
              </a:solidFill>
              <a:latin typeface="+mn-lt"/>
              <a:cs typeface="+mn-cs"/>
            </a:endParaRPr>
          </a:p>
          <a:p>
            <a:pPr indent="-228600" latinLnBrk="0">
              <a:lnSpc>
                <a:spcPct val="90000"/>
              </a:lnSpc>
              <a:buFont typeface="Arial" panose="020B0604020202020204" pitchFamily="34" charset="0"/>
              <a:buChar char="•"/>
            </a:pPr>
            <a:r>
              <a:rPr lang="en-US" sz="1200" dirty="0">
                <a:solidFill>
                  <a:srgbClr val="000000"/>
                </a:solidFill>
                <a:latin typeface="+mn-lt"/>
                <a:cs typeface="+mn-cs"/>
              </a:rPr>
              <a:t>If you later want to run your code on a real Sense HAT, just change the import line as shown below. All other code can remain exactly the same.</a:t>
            </a:r>
          </a:p>
        </p:txBody>
      </p:sp>
      <p:pic>
        <p:nvPicPr>
          <p:cNvPr id="6" name="Picture 5">
            <a:extLst>
              <a:ext uri="{FF2B5EF4-FFF2-40B4-BE49-F238E27FC236}">
                <a16:creationId xmlns:a16="http://schemas.microsoft.com/office/drawing/2014/main" id="{9F6DE422-DC2D-45B7-AE87-D6BF8C53FADE}"/>
              </a:ext>
            </a:extLst>
          </p:cNvPr>
          <p:cNvPicPr>
            <a:picLocks noChangeAspect="1"/>
          </p:cNvPicPr>
          <p:nvPr/>
        </p:nvPicPr>
        <p:blipFill>
          <a:blip r:embed="rId4"/>
          <a:stretch>
            <a:fillRect/>
          </a:stretch>
        </p:blipFill>
        <p:spPr>
          <a:xfrm>
            <a:off x="4716016" y="2659552"/>
            <a:ext cx="3629025" cy="333375"/>
          </a:xfrm>
          <a:prstGeom prst="rect">
            <a:avLst/>
          </a:prstGeom>
        </p:spPr>
      </p:pic>
      <p:pic>
        <p:nvPicPr>
          <p:cNvPr id="7" name="Picture 6">
            <a:extLst>
              <a:ext uri="{FF2B5EF4-FFF2-40B4-BE49-F238E27FC236}">
                <a16:creationId xmlns:a16="http://schemas.microsoft.com/office/drawing/2014/main" id="{457DAE80-D889-44EC-A897-9824A9A002C0}"/>
              </a:ext>
            </a:extLst>
          </p:cNvPr>
          <p:cNvPicPr>
            <a:picLocks noChangeAspect="1"/>
          </p:cNvPicPr>
          <p:nvPr/>
        </p:nvPicPr>
        <p:blipFill>
          <a:blip r:embed="rId5"/>
          <a:stretch>
            <a:fillRect/>
          </a:stretch>
        </p:blipFill>
        <p:spPr>
          <a:xfrm>
            <a:off x="4716017" y="3673928"/>
            <a:ext cx="3629024" cy="333375"/>
          </a:xfrm>
          <a:prstGeom prst="rect">
            <a:avLst/>
          </a:prstGeom>
        </p:spPr>
      </p:pic>
    </p:spTree>
    <p:extLst>
      <p:ext uri="{BB962C8B-B14F-4D97-AF65-F5344CB8AC3E}">
        <p14:creationId xmlns:p14="http://schemas.microsoft.com/office/powerpoint/2010/main" val="45559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665D3-E9CE-4FF1-B69D-F0CA1FD2FC7B}"/>
              </a:ext>
            </a:extLst>
          </p:cNvPr>
          <p:cNvSpPr>
            <a:spLocks noGrp="1"/>
          </p:cNvSpPr>
          <p:nvPr>
            <p:ph type="title"/>
          </p:nvPr>
        </p:nvSpPr>
        <p:spPr/>
        <p:txBody>
          <a:bodyPr/>
          <a:lstStyle/>
          <a:p>
            <a:r>
              <a:rPr lang="en-US" dirty="0"/>
              <a:t>Displaying text</a:t>
            </a:r>
            <a:endParaRPr lang="en-GB" dirty="0"/>
          </a:p>
        </p:txBody>
      </p:sp>
      <p:sp>
        <p:nvSpPr>
          <p:cNvPr id="3" name="Content Placeholder 2">
            <a:extLst>
              <a:ext uri="{FF2B5EF4-FFF2-40B4-BE49-F238E27FC236}">
                <a16:creationId xmlns:a16="http://schemas.microsoft.com/office/drawing/2014/main" id="{3EAD9FF1-E128-41B9-B77E-F8CA7B5343BE}"/>
              </a:ext>
            </a:extLst>
          </p:cNvPr>
          <p:cNvSpPr>
            <a:spLocks noGrp="1"/>
          </p:cNvSpPr>
          <p:nvPr>
            <p:ph idx="1"/>
          </p:nvPr>
        </p:nvSpPr>
        <p:spPr>
          <a:xfrm>
            <a:off x="1619672" y="884466"/>
            <a:ext cx="6912768" cy="360040"/>
          </a:xfrm>
        </p:spPr>
        <p:txBody>
          <a:bodyPr/>
          <a:lstStyle/>
          <a:p>
            <a:endParaRPr lang="en-US" sz="1200" dirty="0"/>
          </a:p>
          <a:p>
            <a:r>
              <a:rPr lang="en-US" sz="1200" dirty="0"/>
              <a:t>Display the text “</a:t>
            </a:r>
            <a:r>
              <a:rPr lang="en-US" sz="1200" dirty="0" err="1"/>
              <a:t>Egham</a:t>
            </a:r>
            <a:r>
              <a:rPr lang="en-US" sz="1200" dirty="0"/>
              <a:t> Raspberry Jam is awesome” on your Sense HAT’s LED display.</a:t>
            </a:r>
            <a:endParaRPr lang="en-GB" sz="1200" dirty="0"/>
          </a:p>
          <a:p>
            <a:endParaRPr lang="en-GB" dirty="0"/>
          </a:p>
        </p:txBody>
      </p:sp>
      <p:pic>
        <p:nvPicPr>
          <p:cNvPr id="5" name="Content Placeholder 4">
            <a:extLst>
              <a:ext uri="{FF2B5EF4-FFF2-40B4-BE49-F238E27FC236}">
                <a16:creationId xmlns:a16="http://schemas.microsoft.com/office/drawing/2014/main" id="{DAB8677C-8ECD-4411-B80D-7FB52D2D403C}"/>
              </a:ext>
            </a:extLst>
          </p:cNvPr>
          <p:cNvPicPr>
            <a:picLocks noGrp="1" noChangeAspect="1"/>
          </p:cNvPicPr>
          <p:nvPr>
            <p:ph idx="10"/>
          </p:nvPr>
        </p:nvPicPr>
        <p:blipFill>
          <a:blip r:embed="rId2"/>
          <a:stretch>
            <a:fillRect/>
          </a:stretch>
        </p:blipFill>
        <p:spPr>
          <a:xfrm>
            <a:off x="1691680" y="1241730"/>
            <a:ext cx="6279424" cy="1225402"/>
          </a:xfrm>
          <a:prstGeom prst="rect">
            <a:avLst/>
          </a:prstGeom>
        </p:spPr>
      </p:pic>
      <p:sp>
        <p:nvSpPr>
          <p:cNvPr id="8" name="TextBox 7">
            <a:extLst>
              <a:ext uri="{FF2B5EF4-FFF2-40B4-BE49-F238E27FC236}">
                <a16:creationId xmlns:a16="http://schemas.microsoft.com/office/drawing/2014/main" id="{B0DD4C51-2A73-4090-9258-6FF1487AFA69}"/>
              </a:ext>
            </a:extLst>
          </p:cNvPr>
          <p:cNvSpPr txBox="1"/>
          <p:nvPr/>
        </p:nvSpPr>
        <p:spPr>
          <a:xfrm>
            <a:off x="1691680" y="2593563"/>
            <a:ext cx="6279424"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Now click on Run and Run Module, you should see the emulator pop up and your message start to scroll on the screen.</a:t>
            </a:r>
            <a:endParaRPr lang="en-GB"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3C214E7-B157-467D-9D03-A00E6D14FAF0}"/>
              </a:ext>
            </a:extLst>
          </p:cNvPr>
          <p:cNvPicPr>
            <a:picLocks noChangeAspect="1"/>
          </p:cNvPicPr>
          <p:nvPr/>
        </p:nvPicPr>
        <p:blipFill>
          <a:blip r:embed="rId3"/>
          <a:stretch>
            <a:fillRect/>
          </a:stretch>
        </p:blipFill>
        <p:spPr>
          <a:xfrm>
            <a:off x="1763688" y="3181659"/>
            <a:ext cx="2873846" cy="1635646"/>
          </a:xfrm>
          <a:prstGeom prst="rect">
            <a:avLst/>
          </a:prstGeom>
        </p:spPr>
      </p:pic>
      <p:sp>
        <p:nvSpPr>
          <p:cNvPr id="10" name="TextBox 9">
            <a:extLst>
              <a:ext uri="{FF2B5EF4-FFF2-40B4-BE49-F238E27FC236}">
                <a16:creationId xmlns:a16="http://schemas.microsoft.com/office/drawing/2014/main" id="{18513FA5-17E6-4013-8926-C039D2A8A64B}"/>
              </a:ext>
            </a:extLst>
          </p:cNvPr>
          <p:cNvSpPr txBox="1"/>
          <p:nvPr/>
        </p:nvSpPr>
        <p:spPr>
          <a:xfrm>
            <a:off x="4932040" y="3291830"/>
            <a:ext cx="3312368"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Please have a go at displaying your name or message, what did you need to change?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Please ask if you need some help!</a:t>
            </a:r>
            <a:endParaRPr lang="en-GB" sz="12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292B7C2-50E7-47D8-816C-8D3BD42E6CF5}"/>
              </a:ext>
            </a:extLst>
          </p:cNvPr>
          <p:cNvPicPr>
            <a:picLocks noChangeAspect="1"/>
          </p:cNvPicPr>
          <p:nvPr/>
        </p:nvPicPr>
        <p:blipFill>
          <a:blip r:embed="rId4"/>
          <a:stretch>
            <a:fillRect/>
          </a:stretch>
        </p:blipFill>
        <p:spPr>
          <a:xfrm>
            <a:off x="7294217" y="4211965"/>
            <a:ext cx="1849783" cy="936501"/>
          </a:xfrm>
          <a:prstGeom prst="rect">
            <a:avLst/>
          </a:prstGeom>
        </p:spPr>
      </p:pic>
    </p:spTree>
    <p:extLst>
      <p:ext uri="{BB962C8B-B14F-4D97-AF65-F5344CB8AC3E}">
        <p14:creationId xmlns:p14="http://schemas.microsoft.com/office/powerpoint/2010/main" val="342680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04EE-4452-4D03-8C84-70CEFFC1AE1E}"/>
              </a:ext>
            </a:extLst>
          </p:cNvPr>
          <p:cNvSpPr>
            <a:spLocks noGrp="1"/>
          </p:cNvSpPr>
          <p:nvPr>
            <p:ph type="title"/>
          </p:nvPr>
        </p:nvSpPr>
        <p:spPr/>
        <p:txBody>
          <a:bodyPr/>
          <a:lstStyle/>
          <a:p>
            <a:pPr>
              <a:lnSpc>
                <a:spcPct val="107000"/>
              </a:lnSpc>
              <a:spcAft>
                <a:spcPts val="800"/>
              </a:spcAft>
            </a:pPr>
            <a:r>
              <a:rPr lang="en-US" dirty="0">
                <a:solidFill>
                  <a:srgbClr val="FF0000"/>
                </a:solidFill>
                <a:ea typeface="Calibri" panose="020F0502020204030204" pitchFamily="34" charset="0"/>
                <a:cs typeface="Times New Roman" panose="02020603050405020304" pitchFamily="18" charset="0"/>
              </a:rPr>
              <a:t>A</a:t>
            </a:r>
            <a:r>
              <a:rPr lang="en-US" dirty="0">
                <a:solidFill>
                  <a:srgbClr val="00B050"/>
                </a:solidFill>
                <a:ea typeface="Calibri" panose="020F0502020204030204" pitchFamily="34" charset="0"/>
                <a:cs typeface="Times New Roman" panose="02020603050405020304" pitchFamily="18" charset="0"/>
              </a:rPr>
              <a:t>D</a:t>
            </a:r>
            <a:r>
              <a:rPr lang="en-US" dirty="0">
                <a:solidFill>
                  <a:srgbClr val="0070C0"/>
                </a:solidFill>
                <a:ea typeface="Calibri" panose="020F0502020204030204" pitchFamily="34" charset="0"/>
                <a:cs typeface="Times New Roman" panose="02020603050405020304" pitchFamily="18" charset="0"/>
              </a:rPr>
              <a:t>D</a:t>
            </a:r>
            <a:r>
              <a:rPr lang="en-US" dirty="0">
                <a:solidFill>
                  <a:srgbClr val="FF0000"/>
                </a:solidFill>
                <a:ea typeface="Calibri" panose="020F0502020204030204" pitchFamily="34" charset="0"/>
                <a:cs typeface="Times New Roman" panose="02020603050405020304" pitchFamily="18" charset="0"/>
              </a:rPr>
              <a:t>I</a:t>
            </a:r>
            <a:r>
              <a:rPr lang="en-US" dirty="0">
                <a:solidFill>
                  <a:srgbClr val="00B050"/>
                </a:solidFill>
                <a:ea typeface="Calibri" panose="020F0502020204030204" pitchFamily="34" charset="0"/>
                <a:cs typeface="Times New Roman" panose="02020603050405020304" pitchFamily="18" charset="0"/>
              </a:rPr>
              <a:t>N</a:t>
            </a:r>
            <a:r>
              <a:rPr lang="en-US" dirty="0">
                <a:solidFill>
                  <a:srgbClr val="0070C0"/>
                </a:solidFill>
                <a:ea typeface="Calibri" panose="020F0502020204030204" pitchFamily="34" charset="0"/>
                <a:cs typeface="Times New Roman" panose="02020603050405020304" pitchFamily="18" charset="0"/>
              </a:rPr>
              <a:t>G </a:t>
            </a:r>
            <a:r>
              <a:rPr lang="en-US" dirty="0">
                <a:solidFill>
                  <a:srgbClr val="FF0000"/>
                </a:solidFill>
                <a:ea typeface="Calibri" panose="020F0502020204030204" pitchFamily="34" charset="0"/>
                <a:cs typeface="Times New Roman" panose="02020603050405020304" pitchFamily="18" charset="0"/>
              </a:rPr>
              <a:t>C</a:t>
            </a:r>
            <a:r>
              <a:rPr lang="en-US" dirty="0">
                <a:solidFill>
                  <a:srgbClr val="00B050"/>
                </a:solidFill>
                <a:ea typeface="Calibri" panose="020F0502020204030204" pitchFamily="34" charset="0"/>
                <a:cs typeface="Times New Roman" panose="02020603050405020304" pitchFamily="18" charset="0"/>
              </a:rPr>
              <a:t>O</a:t>
            </a:r>
            <a:r>
              <a:rPr lang="en-US" dirty="0">
                <a:solidFill>
                  <a:srgbClr val="0070C0"/>
                </a:solidFill>
                <a:ea typeface="Calibri" panose="020F0502020204030204" pitchFamily="34" charset="0"/>
                <a:cs typeface="Times New Roman" panose="02020603050405020304" pitchFamily="18" charset="0"/>
              </a:rPr>
              <a:t>L</a:t>
            </a:r>
            <a:r>
              <a:rPr lang="en-US" dirty="0">
                <a:solidFill>
                  <a:srgbClr val="FF0000"/>
                </a:solidFill>
                <a:ea typeface="Calibri" panose="020F0502020204030204" pitchFamily="34" charset="0"/>
                <a:cs typeface="Times New Roman" panose="02020603050405020304" pitchFamily="18" charset="0"/>
              </a:rPr>
              <a:t>O</a:t>
            </a:r>
            <a:r>
              <a:rPr lang="en-US" dirty="0">
                <a:solidFill>
                  <a:srgbClr val="00B050"/>
                </a:solidFill>
                <a:ea typeface="Calibri" panose="020F0502020204030204" pitchFamily="34" charset="0"/>
                <a:cs typeface="Times New Roman" panose="02020603050405020304" pitchFamily="18" charset="0"/>
              </a:rPr>
              <a:t>U</a:t>
            </a:r>
            <a:r>
              <a:rPr lang="en-US" dirty="0">
                <a:solidFill>
                  <a:srgbClr val="0070C0"/>
                </a:solidFill>
                <a:ea typeface="Calibri" panose="020F0502020204030204" pitchFamily="34" charset="0"/>
                <a:cs typeface="Times New Roman" panose="02020603050405020304" pitchFamily="18" charset="0"/>
              </a:rPr>
              <a:t>R</a:t>
            </a:r>
            <a:endParaRPr lang="en-GB"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FED6B4-9D3C-4897-A96C-F56C620F974A}"/>
              </a:ext>
            </a:extLst>
          </p:cNvPr>
          <p:cNvSpPr>
            <a:spLocks noGrp="1"/>
          </p:cNvSpPr>
          <p:nvPr>
            <p:ph idx="1"/>
          </p:nvPr>
        </p:nvSpPr>
        <p:spPr>
          <a:xfrm>
            <a:off x="1735210" y="915566"/>
            <a:ext cx="3268837" cy="1152128"/>
          </a:xfrm>
        </p:spPr>
        <p:txBody>
          <a:bodyPr/>
          <a:lstStyle/>
          <a:p>
            <a:r>
              <a:rPr lang="en-US" sz="1100" dirty="0"/>
              <a:t>When we want to represent a </a:t>
            </a:r>
            <a:r>
              <a:rPr lang="en-US" sz="1100" dirty="0" err="1"/>
              <a:t>colour</a:t>
            </a:r>
            <a:r>
              <a:rPr lang="en-US" sz="1100" dirty="0"/>
              <a:t> in a </a:t>
            </a:r>
          </a:p>
          <a:p>
            <a:r>
              <a:rPr lang="en-US" sz="1100" dirty="0"/>
              <a:t>computer program, we can do this by defining the amounts of red, blue, and green that make up </a:t>
            </a:r>
          </a:p>
          <a:p>
            <a:r>
              <a:rPr lang="en-US" sz="1100" dirty="0"/>
              <a:t>that </a:t>
            </a:r>
            <a:r>
              <a:rPr lang="en-US" sz="1100" dirty="0" err="1"/>
              <a:t>colour</a:t>
            </a:r>
            <a:r>
              <a:rPr lang="en-US" sz="1100" dirty="0"/>
              <a:t>. These amounts are usually stored as a single byte and therefore as a number between 0 and 255.</a:t>
            </a:r>
            <a:endParaRPr lang="en-GB" sz="1100" dirty="0"/>
          </a:p>
        </p:txBody>
      </p:sp>
      <p:pic>
        <p:nvPicPr>
          <p:cNvPr id="9" name="Content Placeholder 8">
            <a:extLst>
              <a:ext uri="{FF2B5EF4-FFF2-40B4-BE49-F238E27FC236}">
                <a16:creationId xmlns:a16="http://schemas.microsoft.com/office/drawing/2014/main" id="{0AB6918F-A2B6-4C4E-8934-F585D545866D}"/>
              </a:ext>
            </a:extLst>
          </p:cNvPr>
          <p:cNvPicPr>
            <a:picLocks noGrp="1" noChangeAspect="1"/>
          </p:cNvPicPr>
          <p:nvPr>
            <p:ph idx="10"/>
          </p:nvPr>
        </p:nvPicPr>
        <p:blipFill>
          <a:blip r:embed="rId2"/>
          <a:stretch>
            <a:fillRect/>
          </a:stretch>
        </p:blipFill>
        <p:spPr>
          <a:xfrm>
            <a:off x="1835695" y="3282538"/>
            <a:ext cx="4870617" cy="1161420"/>
          </a:xfrm>
          <a:prstGeom prst="rect">
            <a:avLst/>
          </a:prstGeom>
        </p:spPr>
      </p:pic>
      <p:pic>
        <p:nvPicPr>
          <p:cNvPr id="5" name="Picture 4">
            <a:extLst>
              <a:ext uri="{FF2B5EF4-FFF2-40B4-BE49-F238E27FC236}">
                <a16:creationId xmlns:a16="http://schemas.microsoft.com/office/drawing/2014/main" id="{BB18552F-7559-4FBA-9420-D1B2C8707DF1}"/>
              </a:ext>
            </a:extLst>
          </p:cNvPr>
          <p:cNvPicPr>
            <a:picLocks noChangeAspect="1"/>
          </p:cNvPicPr>
          <p:nvPr/>
        </p:nvPicPr>
        <p:blipFill>
          <a:blip r:embed="rId3"/>
          <a:stretch>
            <a:fillRect/>
          </a:stretch>
        </p:blipFill>
        <p:spPr>
          <a:xfrm>
            <a:off x="5724128" y="915566"/>
            <a:ext cx="2262386" cy="1419685"/>
          </a:xfrm>
          <a:prstGeom prst="rect">
            <a:avLst/>
          </a:prstGeom>
        </p:spPr>
      </p:pic>
      <p:sp>
        <p:nvSpPr>
          <p:cNvPr id="7" name="Rectangle 6">
            <a:extLst>
              <a:ext uri="{FF2B5EF4-FFF2-40B4-BE49-F238E27FC236}">
                <a16:creationId xmlns:a16="http://schemas.microsoft.com/office/drawing/2014/main" id="{D7258E87-2401-4500-94B7-622C3905D214}"/>
              </a:ext>
            </a:extLst>
          </p:cNvPr>
          <p:cNvSpPr/>
          <p:nvPr/>
        </p:nvSpPr>
        <p:spPr>
          <a:xfrm>
            <a:off x="1735210" y="2201085"/>
            <a:ext cx="4572000" cy="600164"/>
          </a:xfrm>
          <a:prstGeom prst="rect">
            <a:avLst/>
          </a:prstGeom>
        </p:spPr>
        <p:txBody>
          <a:bodyPr>
            <a:spAutoFit/>
          </a:bodyPr>
          <a:lstStyle/>
          <a:p>
            <a:r>
              <a:rPr lang="en-US" sz="1100" dirty="0" err="1">
                <a:highlight>
                  <a:srgbClr val="C0C0C0"/>
                </a:highlight>
                <a:latin typeface="Arial" panose="020B0604020202020204" pitchFamily="34" charset="0"/>
                <a:cs typeface="Arial" panose="020B0604020202020204" pitchFamily="34" charset="0"/>
              </a:rPr>
              <a:t>text_colour</a:t>
            </a:r>
            <a:r>
              <a:rPr lang="en-US" sz="1100" dirty="0">
                <a:latin typeface="Arial" panose="020B0604020202020204" pitchFamily="34" charset="0"/>
                <a:cs typeface="Arial" panose="020B0604020202020204" pitchFamily="34" charset="0"/>
              </a:rPr>
              <a:t>: alters the </a:t>
            </a:r>
            <a:r>
              <a:rPr lang="en-US" sz="1100" dirty="0" err="1">
                <a:latin typeface="Arial" panose="020B0604020202020204" pitchFamily="34" charset="0"/>
                <a:cs typeface="Arial" panose="020B0604020202020204" pitchFamily="34" charset="0"/>
              </a:rPr>
              <a:t>colour</a:t>
            </a:r>
            <a:r>
              <a:rPr lang="en-US" sz="1100" dirty="0">
                <a:latin typeface="Arial" panose="020B0604020202020204" pitchFamily="34" charset="0"/>
                <a:cs typeface="Arial" panose="020B0604020202020204" pitchFamily="34" charset="0"/>
              </a:rPr>
              <a:t> of the text and is defined via three values to specify red, green, and blue. </a:t>
            </a:r>
          </a:p>
          <a:p>
            <a:r>
              <a:rPr lang="en-US" sz="1100" dirty="0" err="1">
                <a:highlight>
                  <a:srgbClr val="C0C0C0"/>
                </a:highlight>
                <a:latin typeface="Arial" panose="020B0604020202020204" pitchFamily="34" charset="0"/>
                <a:cs typeface="Arial" panose="020B0604020202020204" pitchFamily="34" charset="0"/>
              </a:rPr>
              <a:t>back_colour</a:t>
            </a:r>
            <a:r>
              <a:rPr lang="en-US" sz="1100" dirty="0">
                <a:latin typeface="Arial" panose="020B0604020202020204" pitchFamily="34" charset="0"/>
                <a:cs typeface="Arial" panose="020B0604020202020204" pitchFamily="34" charset="0"/>
              </a:rPr>
              <a:t>: alters the </a:t>
            </a:r>
            <a:r>
              <a:rPr lang="en-US" sz="1100" dirty="0" err="1">
                <a:latin typeface="Arial" panose="020B0604020202020204" pitchFamily="34" charset="0"/>
                <a:cs typeface="Arial" panose="020B0604020202020204" pitchFamily="34" charset="0"/>
              </a:rPr>
              <a:t>colour</a:t>
            </a:r>
            <a:r>
              <a:rPr lang="en-US" sz="1100" dirty="0">
                <a:latin typeface="Arial" panose="020B0604020202020204" pitchFamily="34" charset="0"/>
                <a:cs typeface="Arial" panose="020B0604020202020204" pitchFamily="34" charset="0"/>
              </a:rPr>
              <a:t> of the background </a:t>
            </a:r>
          </a:p>
        </p:txBody>
      </p:sp>
      <p:sp>
        <p:nvSpPr>
          <p:cNvPr id="8" name="Rectangle 7">
            <a:extLst>
              <a:ext uri="{FF2B5EF4-FFF2-40B4-BE49-F238E27FC236}">
                <a16:creationId xmlns:a16="http://schemas.microsoft.com/office/drawing/2014/main" id="{59A66893-FEAC-448C-B7D8-2316FC2B0A74}"/>
              </a:ext>
            </a:extLst>
          </p:cNvPr>
          <p:cNvSpPr/>
          <p:nvPr/>
        </p:nvSpPr>
        <p:spPr>
          <a:xfrm>
            <a:off x="1735210" y="2816540"/>
            <a:ext cx="6150818" cy="369332"/>
          </a:xfrm>
          <a:prstGeom prst="rect">
            <a:avLst/>
          </a:prstGeom>
        </p:spPr>
        <p:txBody>
          <a:bodyPr wrap="square">
            <a:spAutoFit/>
          </a:bodyPr>
          <a:lstStyle/>
          <a:p>
            <a:r>
              <a:rPr lang="en-US" dirty="0"/>
              <a:t>Now let’s make our message a little more </a:t>
            </a:r>
            <a:r>
              <a:rPr lang="en-US" dirty="0" err="1"/>
              <a:t>colourful</a:t>
            </a:r>
            <a:r>
              <a:rPr lang="en-US" dirty="0"/>
              <a:t> </a:t>
            </a:r>
            <a:endParaRPr lang="en-GB" dirty="0"/>
          </a:p>
        </p:txBody>
      </p:sp>
      <p:pic>
        <p:nvPicPr>
          <p:cNvPr id="10" name="Picture 9">
            <a:extLst>
              <a:ext uri="{FF2B5EF4-FFF2-40B4-BE49-F238E27FC236}">
                <a16:creationId xmlns:a16="http://schemas.microsoft.com/office/drawing/2014/main" id="{05AC4A27-37F9-4E9D-AA2C-D2060EDAD7B7}"/>
              </a:ext>
            </a:extLst>
          </p:cNvPr>
          <p:cNvPicPr>
            <a:picLocks noChangeAspect="1"/>
          </p:cNvPicPr>
          <p:nvPr/>
        </p:nvPicPr>
        <p:blipFill>
          <a:blip r:embed="rId4"/>
          <a:stretch>
            <a:fillRect/>
          </a:stretch>
        </p:blipFill>
        <p:spPr>
          <a:xfrm>
            <a:off x="6821160" y="3982080"/>
            <a:ext cx="2322840" cy="1161420"/>
          </a:xfrm>
          <a:prstGeom prst="rect">
            <a:avLst/>
          </a:prstGeom>
        </p:spPr>
      </p:pic>
      <p:sp>
        <p:nvSpPr>
          <p:cNvPr id="11" name="Rectangle 10">
            <a:extLst>
              <a:ext uri="{FF2B5EF4-FFF2-40B4-BE49-F238E27FC236}">
                <a16:creationId xmlns:a16="http://schemas.microsoft.com/office/drawing/2014/main" id="{3EAA9186-9105-4684-972C-47ABCBE92B02}"/>
              </a:ext>
            </a:extLst>
          </p:cNvPr>
          <p:cNvSpPr/>
          <p:nvPr/>
        </p:nvSpPr>
        <p:spPr>
          <a:xfrm>
            <a:off x="7141261" y="3286854"/>
            <a:ext cx="1489533" cy="600164"/>
          </a:xfrm>
          <a:prstGeom prst="rect">
            <a:avLst/>
          </a:prstGeom>
        </p:spPr>
        <p:txBody>
          <a:bodyPr wrap="square">
            <a:spAutoFit/>
          </a:bodyPr>
          <a:lstStyle/>
          <a:p>
            <a:r>
              <a:rPr lang="en-US" sz="1100" dirty="0">
                <a:latin typeface="Arial" panose="020B0604020202020204" pitchFamily="34" charset="0"/>
                <a:cs typeface="Arial" panose="020B0604020202020204" pitchFamily="34" charset="0"/>
              </a:rPr>
              <a:t>Can you change the text and background </a:t>
            </a:r>
            <a:r>
              <a:rPr lang="en-US" sz="1100" dirty="0" err="1">
                <a:latin typeface="Arial" panose="020B0604020202020204" pitchFamily="34" charset="0"/>
                <a:cs typeface="Arial" panose="020B0604020202020204" pitchFamily="34" charset="0"/>
              </a:rPr>
              <a:t>colours</a:t>
            </a:r>
            <a:r>
              <a:rPr lang="en-US" sz="1100" dirty="0">
                <a:latin typeface="Arial" panose="020B0604020202020204" pitchFamily="34" charset="0"/>
                <a:cs typeface="Arial" panose="020B0604020202020204" pitchFamily="34" charset="0"/>
              </a:rPr>
              <a:t>?</a:t>
            </a:r>
            <a:endParaRPr lang="en-GB"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435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85199-87CC-4794-9022-F50B1057111D}"/>
              </a:ext>
            </a:extLst>
          </p:cNvPr>
          <p:cNvSpPr>
            <a:spLocks noGrp="1"/>
          </p:cNvSpPr>
          <p:nvPr>
            <p:ph type="title"/>
          </p:nvPr>
        </p:nvSpPr>
        <p:spPr/>
        <p:txBody>
          <a:bodyPr/>
          <a:lstStyle/>
          <a:p>
            <a:r>
              <a:rPr lang="en-GB" dirty="0"/>
              <a:t>Display colour</a:t>
            </a:r>
          </a:p>
        </p:txBody>
      </p:sp>
      <p:sp>
        <p:nvSpPr>
          <p:cNvPr id="3" name="Content Placeholder 2">
            <a:extLst>
              <a:ext uri="{FF2B5EF4-FFF2-40B4-BE49-F238E27FC236}">
                <a16:creationId xmlns:a16="http://schemas.microsoft.com/office/drawing/2014/main" id="{EC7D82CB-C9F3-41FD-B822-F0BF4F0E1EC3}"/>
              </a:ext>
            </a:extLst>
          </p:cNvPr>
          <p:cNvSpPr>
            <a:spLocks noGrp="1"/>
          </p:cNvSpPr>
          <p:nvPr>
            <p:ph idx="1"/>
          </p:nvPr>
        </p:nvSpPr>
        <p:spPr>
          <a:xfrm>
            <a:off x="1907704" y="987574"/>
            <a:ext cx="6984776" cy="460648"/>
          </a:xfrm>
        </p:spPr>
        <p:txBody>
          <a:bodyPr/>
          <a:lstStyle/>
          <a:p>
            <a:r>
              <a:rPr lang="en-US" sz="1100" dirty="0"/>
              <a:t>You can fill the whole LED matrix with a single </a:t>
            </a:r>
            <a:r>
              <a:rPr lang="en-US" sz="1100" dirty="0" err="1"/>
              <a:t>colour</a:t>
            </a:r>
            <a:r>
              <a:rPr lang="en-US" sz="1100" dirty="0"/>
              <a:t> by using the clear method with the </a:t>
            </a:r>
            <a:r>
              <a:rPr lang="en-US" sz="1100" dirty="0" err="1"/>
              <a:t>colour</a:t>
            </a:r>
            <a:r>
              <a:rPr lang="en-US" sz="1100" dirty="0"/>
              <a:t> you’ve picked.</a:t>
            </a:r>
            <a:endParaRPr lang="en-GB" sz="1100" dirty="0"/>
          </a:p>
        </p:txBody>
      </p:sp>
      <p:pic>
        <p:nvPicPr>
          <p:cNvPr id="5" name="Content Placeholder 4">
            <a:extLst>
              <a:ext uri="{FF2B5EF4-FFF2-40B4-BE49-F238E27FC236}">
                <a16:creationId xmlns:a16="http://schemas.microsoft.com/office/drawing/2014/main" id="{E3EA8B7E-33CB-4AAA-9991-977781F580B6}"/>
              </a:ext>
            </a:extLst>
          </p:cNvPr>
          <p:cNvPicPr>
            <a:picLocks noGrp="1" noChangeAspect="1"/>
          </p:cNvPicPr>
          <p:nvPr>
            <p:ph idx="10"/>
          </p:nvPr>
        </p:nvPicPr>
        <p:blipFill>
          <a:blip r:embed="rId2"/>
          <a:stretch>
            <a:fillRect/>
          </a:stretch>
        </p:blipFill>
        <p:spPr>
          <a:xfrm>
            <a:off x="2839050" y="1333901"/>
            <a:ext cx="5122084" cy="1434771"/>
          </a:xfrm>
          <a:prstGeom prst="rect">
            <a:avLst/>
          </a:prstGeom>
        </p:spPr>
      </p:pic>
      <p:pic>
        <p:nvPicPr>
          <p:cNvPr id="6" name="Picture 5">
            <a:extLst>
              <a:ext uri="{FF2B5EF4-FFF2-40B4-BE49-F238E27FC236}">
                <a16:creationId xmlns:a16="http://schemas.microsoft.com/office/drawing/2014/main" id="{256EADDA-0BD0-4F9A-BF4E-9B4E4AAAC4C0}"/>
              </a:ext>
            </a:extLst>
          </p:cNvPr>
          <p:cNvPicPr>
            <a:picLocks noChangeAspect="1"/>
          </p:cNvPicPr>
          <p:nvPr/>
        </p:nvPicPr>
        <p:blipFill>
          <a:blip r:embed="rId3"/>
          <a:stretch>
            <a:fillRect/>
          </a:stretch>
        </p:blipFill>
        <p:spPr>
          <a:xfrm>
            <a:off x="1907705" y="3092213"/>
            <a:ext cx="2088232" cy="1750178"/>
          </a:xfrm>
          <a:prstGeom prst="rect">
            <a:avLst/>
          </a:prstGeom>
        </p:spPr>
      </p:pic>
      <p:sp>
        <p:nvSpPr>
          <p:cNvPr id="7" name="Rectangle 6">
            <a:extLst>
              <a:ext uri="{FF2B5EF4-FFF2-40B4-BE49-F238E27FC236}">
                <a16:creationId xmlns:a16="http://schemas.microsoft.com/office/drawing/2014/main" id="{4EFA0D38-0B18-4A39-B807-AFD868FF5B7C}"/>
              </a:ext>
            </a:extLst>
          </p:cNvPr>
          <p:cNvSpPr/>
          <p:nvPr/>
        </p:nvSpPr>
        <p:spPr>
          <a:xfrm>
            <a:off x="4355976" y="3092213"/>
            <a:ext cx="4037067" cy="369332"/>
          </a:xfrm>
          <a:prstGeom prst="rect">
            <a:avLst/>
          </a:prstGeom>
        </p:spPr>
        <p:txBody>
          <a:bodyPr wrap="none">
            <a:spAutoFit/>
          </a:bodyPr>
          <a:lstStyle/>
          <a:p>
            <a:r>
              <a:rPr lang="en-US" dirty="0"/>
              <a:t>Can you change the display </a:t>
            </a:r>
            <a:r>
              <a:rPr lang="en-US" dirty="0" err="1"/>
              <a:t>colour</a:t>
            </a:r>
            <a:r>
              <a:rPr lang="en-US" dirty="0"/>
              <a:t>? </a:t>
            </a:r>
            <a:endParaRPr lang="en-GB" dirty="0"/>
          </a:p>
        </p:txBody>
      </p:sp>
    </p:spTree>
    <p:extLst>
      <p:ext uri="{BB962C8B-B14F-4D97-AF65-F5344CB8AC3E}">
        <p14:creationId xmlns:p14="http://schemas.microsoft.com/office/powerpoint/2010/main" val="4102099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9E21E6-9797-4C5C-B912-A9A92AEE11F3}"/>
              </a:ext>
            </a:extLst>
          </p:cNvPr>
          <p:cNvSpPr>
            <a:spLocks noGrp="1"/>
          </p:cNvSpPr>
          <p:nvPr>
            <p:ph type="title"/>
          </p:nvPr>
        </p:nvSpPr>
        <p:spPr/>
        <p:txBody>
          <a:bodyPr/>
          <a:lstStyle/>
          <a:p>
            <a:r>
              <a:rPr lang="en-GB" dirty="0"/>
              <a:t>Display a picture</a:t>
            </a:r>
          </a:p>
        </p:txBody>
      </p:sp>
      <p:sp>
        <p:nvSpPr>
          <p:cNvPr id="6" name="Content Placeholder 5">
            <a:extLst>
              <a:ext uri="{FF2B5EF4-FFF2-40B4-BE49-F238E27FC236}">
                <a16:creationId xmlns:a16="http://schemas.microsoft.com/office/drawing/2014/main" id="{6D2C2478-6E95-4ACA-88E0-EDB6635A3D8E}"/>
              </a:ext>
            </a:extLst>
          </p:cNvPr>
          <p:cNvSpPr>
            <a:spLocks noGrp="1"/>
          </p:cNvSpPr>
          <p:nvPr>
            <p:ph idx="1"/>
          </p:nvPr>
        </p:nvSpPr>
        <p:spPr>
          <a:xfrm>
            <a:off x="0" y="771550"/>
            <a:ext cx="5400600" cy="884466"/>
          </a:xfrm>
        </p:spPr>
        <p:txBody>
          <a:bodyPr/>
          <a:lstStyle/>
          <a:p>
            <a:r>
              <a:rPr lang="en-US" sz="1100" dirty="0"/>
              <a:t>The Sense HAT’s LED matrix uses a coordinate system with an x- and a y-axis. The numbering of both axes begins at </a:t>
            </a:r>
            <a:r>
              <a:rPr lang="en-US" sz="1100" dirty="0">
                <a:highlight>
                  <a:srgbClr val="C0C0C0"/>
                </a:highlight>
              </a:rPr>
              <a:t>0</a:t>
            </a:r>
            <a:r>
              <a:rPr lang="en-US" sz="1100" dirty="0"/>
              <a:t> (not 1) in the top left-hand corner. Each LED can be used as one pixel of an image, and it can be addressed using an </a:t>
            </a:r>
            <a:r>
              <a:rPr lang="en-US" sz="1100" dirty="0">
                <a:highlight>
                  <a:srgbClr val="C0C0C0"/>
                </a:highlight>
              </a:rPr>
              <a:t>x, y </a:t>
            </a:r>
            <a:r>
              <a:rPr lang="en-US" sz="1100" dirty="0"/>
              <a:t>notation.</a:t>
            </a:r>
            <a:endParaRPr lang="en-GB" sz="1100" dirty="0"/>
          </a:p>
        </p:txBody>
      </p:sp>
      <p:sp>
        <p:nvSpPr>
          <p:cNvPr id="7" name="Content Placeholder 6">
            <a:extLst>
              <a:ext uri="{FF2B5EF4-FFF2-40B4-BE49-F238E27FC236}">
                <a16:creationId xmlns:a16="http://schemas.microsoft.com/office/drawing/2014/main" id="{F7F02252-D6F8-4383-8C63-CC23878B6BAA}"/>
              </a:ext>
            </a:extLst>
          </p:cNvPr>
          <p:cNvSpPr>
            <a:spLocks noGrp="1"/>
          </p:cNvSpPr>
          <p:nvPr>
            <p:ph idx="10"/>
          </p:nvPr>
        </p:nvSpPr>
        <p:spPr>
          <a:xfrm>
            <a:off x="395536" y="4388316"/>
            <a:ext cx="8496944" cy="1008112"/>
          </a:xfrm>
        </p:spPr>
        <p:txBody>
          <a:bodyPr/>
          <a:lstStyle/>
          <a:p>
            <a:r>
              <a:rPr lang="en-US" dirty="0"/>
              <a:t>Can you light up the pixels (LEDs) in the four corners of the matrix in a </a:t>
            </a:r>
            <a:r>
              <a:rPr lang="en-US" dirty="0" err="1"/>
              <a:t>colour</a:t>
            </a:r>
            <a:r>
              <a:rPr lang="en-US" dirty="0"/>
              <a:t> of your choice.</a:t>
            </a:r>
            <a:endParaRPr lang="en-GB" dirty="0"/>
          </a:p>
        </p:txBody>
      </p:sp>
      <p:pic>
        <p:nvPicPr>
          <p:cNvPr id="8" name="Picture 7">
            <a:extLst>
              <a:ext uri="{FF2B5EF4-FFF2-40B4-BE49-F238E27FC236}">
                <a16:creationId xmlns:a16="http://schemas.microsoft.com/office/drawing/2014/main" id="{26B0518B-9B06-42AF-8754-D2E5A8E70B8C}"/>
              </a:ext>
            </a:extLst>
          </p:cNvPr>
          <p:cNvPicPr>
            <a:picLocks noChangeAspect="1"/>
          </p:cNvPicPr>
          <p:nvPr/>
        </p:nvPicPr>
        <p:blipFill>
          <a:blip r:embed="rId2"/>
          <a:stretch>
            <a:fillRect/>
          </a:stretch>
        </p:blipFill>
        <p:spPr>
          <a:xfrm>
            <a:off x="6300192" y="915566"/>
            <a:ext cx="2981202" cy="2938527"/>
          </a:xfrm>
          <a:prstGeom prst="rect">
            <a:avLst/>
          </a:prstGeom>
        </p:spPr>
      </p:pic>
      <p:sp>
        <p:nvSpPr>
          <p:cNvPr id="9" name="Rectangle 8">
            <a:extLst>
              <a:ext uri="{FF2B5EF4-FFF2-40B4-BE49-F238E27FC236}">
                <a16:creationId xmlns:a16="http://schemas.microsoft.com/office/drawing/2014/main" id="{1894B7B8-DD8A-4A38-9318-0AD938D13026}"/>
              </a:ext>
            </a:extLst>
          </p:cNvPr>
          <p:cNvSpPr/>
          <p:nvPr/>
        </p:nvSpPr>
        <p:spPr>
          <a:xfrm>
            <a:off x="1691680" y="1530804"/>
            <a:ext cx="4572000" cy="600164"/>
          </a:xfrm>
          <a:prstGeom prst="rect">
            <a:avLst/>
          </a:prstGeom>
        </p:spPr>
        <p:txBody>
          <a:bodyPr>
            <a:spAutoFit/>
          </a:bodyPr>
          <a:lstStyle/>
          <a:p>
            <a:r>
              <a:rPr lang="en-US" sz="1100" dirty="0">
                <a:latin typeface="Arial" panose="020B0604020202020204" pitchFamily="34" charset="0"/>
                <a:cs typeface="Arial" panose="020B0604020202020204" pitchFamily="34" charset="0"/>
              </a:rPr>
              <a:t>The blue pixel is at coordinates </a:t>
            </a:r>
            <a:r>
              <a:rPr lang="en-US" sz="1100" dirty="0">
                <a:highlight>
                  <a:srgbClr val="C0C0C0"/>
                </a:highlight>
                <a:latin typeface="Arial" panose="020B0604020202020204" pitchFamily="34" charset="0"/>
                <a:cs typeface="Arial" panose="020B0604020202020204" pitchFamily="34" charset="0"/>
              </a:rPr>
              <a:t>0, 2</a:t>
            </a:r>
            <a:r>
              <a:rPr lang="en-US" sz="1100" dirty="0">
                <a:latin typeface="Arial" panose="020B0604020202020204" pitchFamily="34" charset="0"/>
                <a:cs typeface="Arial" panose="020B0604020202020204" pitchFamily="34" charset="0"/>
              </a:rPr>
              <a:t>.</a:t>
            </a:r>
          </a:p>
          <a:p>
            <a:r>
              <a:rPr lang="en-US" sz="1100" dirty="0">
                <a:latin typeface="Arial" panose="020B0604020202020204" pitchFamily="34" charset="0"/>
                <a:cs typeface="Arial" panose="020B0604020202020204" pitchFamily="34" charset="0"/>
              </a:rPr>
              <a:t>The red pixel is at coordinates </a:t>
            </a:r>
            <a:r>
              <a:rPr lang="en-US" sz="1100" dirty="0">
                <a:highlight>
                  <a:srgbClr val="C0C0C0"/>
                </a:highlight>
                <a:latin typeface="Arial" panose="020B0604020202020204" pitchFamily="34" charset="0"/>
                <a:cs typeface="Arial" panose="020B0604020202020204" pitchFamily="34" charset="0"/>
              </a:rPr>
              <a:t>7, 4.</a:t>
            </a:r>
          </a:p>
          <a:p>
            <a:r>
              <a:rPr lang="en-US" sz="1100" dirty="0">
                <a:latin typeface="Arial" panose="020B0604020202020204" pitchFamily="34" charset="0"/>
                <a:cs typeface="Arial" panose="020B0604020202020204" pitchFamily="34" charset="0"/>
              </a:rPr>
              <a:t>You can set pixels (LEDs) individually using the </a:t>
            </a:r>
            <a:r>
              <a:rPr lang="en-US" sz="1100" dirty="0" err="1">
                <a:highlight>
                  <a:srgbClr val="C0C0C0"/>
                </a:highlight>
                <a:latin typeface="Arial" panose="020B0604020202020204" pitchFamily="34" charset="0"/>
                <a:cs typeface="Arial" panose="020B0604020202020204" pitchFamily="34" charset="0"/>
              </a:rPr>
              <a:t>set_pixel</a:t>
            </a:r>
            <a:r>
              <a:rPr lang="en-US" sz="1100" dirty="0">
                <a:highlight>
                  <a:srgbClr val="C0C0C0"/>
                </a:highlight>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method.</a:t>
            </a:r>
          </a:p>
        </p:txBody>
      </p:sp>
      <p:pic>
        <p:nvPicPr>
          <p:cNvPr id="10" name="Picture 9">
            <a:extLst>
              <a:ext uri="{FF2B5EF4-FFF2-40B4-BE49-F238E27FC236}">
                <a16:creationId xmlns:a16="http://schemas.microsoft.com/office/drawing/2014/main" id="{E44DF3B3-DB85-42E7-AE1F-FD3998D25E76}"/>
              </a:ext>
            </a:extLst>
          </p:cNvPr>
          <p:cNvPicPr>
            <a:picLocks noChangeAspect="1"/>
          </p:cNvPicPr>
          <p:nvPr/>
        </p:nvPicPr>
        <p:blipFill>
          <a:blip r:embed="rId3"/>
          <a:stretch>
            <a:fillRect/>
          </a:stretch>
        </p:blipFill>
        <p:spPr>
          <a:xfrm>
            <a:off x="183036" y="2302354"/>
            <a:ext cx="5763181" cy="1641900"/>
          </a:xfrm>
          <a:prstGeom prst="rect">
            <a:avLst/>
          </a:prstGeom>
        </p:spPr>
      </p:pic>
    </p:spTree>
    <p:extLst>
      <p:ext uri="{BB962C8B-B14F-4D97-AF65-F5344CB8AC3E}">
        <p14:creationId xmlns:p14="http://schemas.microsoft.com/office/powerpoint/2010/main" val="190555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895</Words>
  <Application>Microsoft Office PowerPoint</Application>
  <PresentationFormat>On-screen Show (16:9)</PresentationFormat>
  <Paragraphs>90</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Malgun Gothic</vt:lpstr>
      <vt:lpstr>Arial</vt:lpstr>
      <vt:lpstr>Calibri</vt:lpstr>
      <vt:lpstr>Times New Roman</vt:lpstr>
      <vt:lpstr>Office Theme</vt:lpstr>
      <vt:lpstr>Custom Design</vt:lpstr>
      <vt:lpstr>PowerPoint Presentation</vt:lpstr>
      <vt:lpstr>Hands on Astro-Pi</vt:lpstr>
      <vt:lpstr>What is sense hat?</vt:lpstr>
      <vt:lpstr>Online Sense HAT emulator</vt:lpstr>
      <vt:lpstr>Sense HAT emulator on the Raspberry Pi</vt:lpstr>
      <vt:lpstr>Displaying text</vt:lpstr>
      <vt:lpstr>ADDING COLOUR</vt:lpstr>
      <vt:lpstr>Display colour</vt:lpstr>
      <vt:lpstr>Display a picture</vt:lpstr>
      <vt:lpstr>Setting multiple pixels</vt:lpstr>
      <vt:lpstr>Setting orientation</vt:lpstr>
      <vt:lpstr>Sensing the environment</vt:lpstr>
      <vt:lpstr>Display the sensor outputs</vt:lpstr>
      <vt:lpstr>Grand finale</vt:lpstr>
      <vt:lpstr>Sample Code</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Preece</dc:creator>
  <cp:lastModifiedBy>James Preece</cp:lastModifiedBy>
  <cp:revision>4</cp:revision>
  <dcterms:created xsi:type="dcterms:W3CDTF">2018-10-14T12:07:13Z</dcterms:created>
  <dcterms:modified xsi:type="dcterms:W3CDTF">2018-10-14T12:40:17Z</dcterms:modified>
</cp:coreProperties>
</file>